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0" r:id="rId22"/>
    <p:sldId id="279" r:id="rId23"/>
    <p:sldId id="278" r:id="rId24"/>
    <p:sldId id="277" r:id="rId25"/>
    <p:sldId id="276" r:id="rId26"/>
    <p:sldId id="284" r:id="rId27"/>
    <p:sldId id="286" r:id="rId28"/>
    <p:sldId id="285" r:id="rId29"/>
    <p:sldId id="283" r:id="rId30"/>
    <p:sldId id="282" r:id="rId31"/>
    <p:sldId id="299" r:id="rId32"/>
    <p:sldId id="298" r:id="rId33"/>
    <p:sldId id="297" r:id="rId34"/>
    <p:sldId id="296" r:id="rId35"/>
    <p:sldId id="295" r:id="rId36"/>
    <p:sldId id="294" r:id="rId37"/>
    <p:sldId id="293" r:id="rId38"/>
    <p:sldId id="292" r:id="rId39"/>
    <p:sldId id="291" r:id="rId40"/>
    <p:sldId id="290" r:id="rId41"/>
    <p:sldId id="289" r:id="rId42"/>
    <p:sldId id="288" r:id="rId43"/>
    <p:sldId id="287" r:id="rId44"/>
    <p:sldId id="281" r:id="rId45"/>
  </p:sldIdLst>
  <p:sldSz cx="12192000" cy="6858000"/>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0"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1" algn="l" defTabSz="914341" rtl="0" eaLnBrk="1" latinLnBrk="0" hangingPunct="1">
      <a:defRPr sz="1800" kern="1200">
        <a:solidFill>
          <a:schemeClr val="tx1"/>
        </a:solidFill>
        <a:latin typeface="+mn-lt"/>
        <a:ea typeface="+mn-ea"/>
        <a:cs typeface="+mn-cs"/>
      </a:defRPr>
    </a:lvl4pPr>
    <a:lvl5pPr marL="1828681" algn="l" defTabSz="914341" rtl="0" eaLnBrk="1" latinLnBrk="0" hangingPunct="1">
      <a:defRPr sz="1800" kern="1200">
        <a:solidFill>
          <a:schemeClr val="tx1"/>
        </a:solidFill>
        <a:latin typeface="+mn-lt"/>
        <a:ea typeface="+mn-ea"/>
        <a:cs typeface="+mn-cs"/>
      </a:defRPr>
    </a:lvl5pPr>
    <a:lvl6pPr marL="2285851" algn="l" defTabSz="914341" rtl="0" eaLnBrk="1" latinLnBrk="0" hangingPunct="1">
      <a:defRPr sz="1800" kern="1200">
        <a:solidFill>
          <a:schemeClr val="tx1"/>
        </a:solidFill>
        <a:latin typeface="+mn-lt"/>
        <a:ea typeface="+mn-ea"/>
        <a:cs typeface="+mn-cs"/>
      </a:defRPr>
    </a:lvl6pPr>
    <a:lvl7pPr marL="2743022" algn="l" defTabSz="914341" rtl="0" eaLnBrk="1" latinLnBrk="0" hangingPunct="1">
      <a:defRPr sz="1800" kern="1200">
        <a:solidFill>
          <a:schemeClr val="tx1"/>
        </a:solidFill>
        <a:latin typeface="+mn-lt"/>
        <a:ea typeface="+mn-ea"/>
        <a:cs typeface="+mn-cs"/>
      </a:defRPr>
    </a:lvl7pPr>
    <a:lvl8pPr marL="3200192" algn="l" defTabSz="914341" rtl="0" eaLnBrk="1" latinLnBrk="0" hangingPunct="1">
      <a:defRPr sz="1800" kern="1200">
        <a:solidFill>
          <a:schemeClr val="tx1"/>
        </a:solidFill>
        <a:latin typeface="+mn-lt"/>
        <a:ea typeface="+mn-ea"/>
        <a:cs typeface="+mn-cs"/>
      </a:defRPr>
    </a:lvl8pPr>
    <a:lvl9pPr marL="3657362"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Course%20Data\Weather_Analysis_Project\Solutions\EDA%20Problem%20Statemen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Course%20Data\Weather_Analysis_Project\Solutions\EDA%20Problem%20Statemen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Course%20Data\Weather_Analysis_Project\Solutions\EDA%20Problem%20Stateme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Course%20Data\Weather_Analysis_Project\Solutions\EDA%20Problem%20Statemen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Course%20Data\Weather_Analysis_Project\Solutions\EDA%20Problem%20Statemen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Problem Statements.xlsx]PROBLEM 4!PivotTable1</c:name>
    <c:fmtId val="35"/>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Top Three cities by consistent Rain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'PROBLEM 4'!$C$43:$C$44</c:f>
              <c:strCache>
                <c:ptCount val="1"/>
                <c:pt idx="0">
                  <c:v>Autumn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'PROBLEM 4'!$B$45:$B$48</c:f>
              <c:strCache>
                <c:ptCount val="3"/>
                <c:pt idx="0">
                  <c:v>Portland</c:v>
                </c:pt>
                <c:pt idx="1">
                  <c:v>Seattle</c:v>
                </c:pt>
                <c:pt idx="2">
                  <c:v>Vancouver</c:v>
                </c:pt>
              </c:strCache>
            </c:strRef>
          </c:cat>
          <c:val>
            <c:numRef>
              <c:f>'PROBLEM 4'!$C$45:$C$48</c:f>
              <c:numCache>
                <c:formatCode>General</c:formatCode>
                <c:ptCount val="3"/>
                <c:pt idx="0">
                  <c:v>3237</c:v>
                </c:pt>
                <c:pt idx="1">
                  <c:v>2963</c:v>
                </c:pt>
                <c:pt idx="2">
                  <c:v>2502</c:v>
                </c:pt>
              </c:numCache>
            </c:numRef>
          </c:val>
          <c:extLst>
            <c:ext xmlns:c16="http://schemas.microsoft.com/office/drawing/2014/chart" uri="{C3380CC4-5D6E-409C-BE32-E72D297353CC}">
              <c16:uniqueId val="{00000000-5B5A-41FB-BBEB-4A578DDDD37D}"/>
            </c:ext>
          </c:extLst>
        </c:ser>
        <c:ser>
          <c:idx val="1"/>
          <c:order val="1"/>
          <c:tx>
            <c:strRef>
              <c:f>'PROBLEM 4'!$D$43:$D$44</c:f>
              <c:strCache>
                <c:ptCount val="1"/>
                <c:pt idx="0">
                  <c:v>Spring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'PROBLEM 4'!$B$45:$B$48</c:f>
              <c:strCache>
                <c:ptCount val="3"/>
                <c:pt idx="0">
                  <c:v>Portland</c:v>
                </c:pt>
                <c:pt idx="1">
                  <c:v>Seattle</c:v>
                </c:pt>
                <c:pt idx="2">
                  <c:v>Vancouver</c:v>
                </c:pt>
              </c:strCache>
            </c:strRef>
          </c:cat>
          <c:val>
            <c:numRef>
              <c:f>'PROBLEM 4'!$D$45:$D$48</c:f>
              <c:numCache>
                <c:formatCode>General</c:formatCode>
                <c:ptCount val="3"/>
                <c:pt idx="0">
                  <c:v>3255</c:v>
                </c:pt>
                <c:pt idx="1">
                  <c:v>2714</c:v>
                </c:pt>
                <c:pt idx="2">
                  <c:v>2951</c:v>
                </c:pt>
              </c:numCache>
            </c:numRef>
          </c:val>
          <c:extLst>
            <c:ext xmlns:c16="http://schemas.microsoft.com/office/drawing/2014/chart" uri="{C3380CC4-5D6E-409C-BE32-E72D297353CC}">
              <c16:uniqueId val="{00000001-5B5A-41FB-BBEB-4A578DDDD37D}"/>
            </c:ext>
          </c:extLst>
        </c:ser>
        <c:ser>
          <c:idx val="2"/>
          <c:order val="2"/>
          <c:tx>
            <c:strRef>
              <c:f>'PROBLEM 4'!$E$43:$E$44</c:f>
              <c:strCache>
                <c:ptCount val="1"/>
                <c:pt idx="0">
                  <c:v>Summer</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'PROBLEM 4'!$B$45:$B$48</c:f>
              <c:strCache>
                <c:ptCount val="3"/>
                <c:pt idx="0">
                  <c:v>Portland</c:v>
                </c:pt>
                <c:pt idx="1">
                  <c:v>Seattle</c:v>
                </c:pt>
                <c:pt idx="2">
                  <c:v>Vancouver</c:v>
                </c:pt>
              </c:strCache>
            </c:strRef>
          </c:cat>
          <c:val>
            <c:numRef>
              <c:f>'PROBLEM 4'!$E$45:$E$48</c:f>
              <c:numCache>
                <c:formatCode>General</c:formatCode>
                <c:ptCount val="3"/>
                <c:pt idx="0">
                  <c:v>1087</c:v>
                </c:pt>
                <c:pt idx="1">
                  <c:v>1069</c:v>
                </c:pt>
                <c:pt idx="2">
                  <c:v>1779</c:v>
                </c:pt>
              </c:numCache>
            </c:numRef>
          </c:val>
          <c:extLst>
            <c:ext xmlns:c16="http://schemas.microsoft.com/office/drawing/2014/chart" uri="{C3380CC4-5D6E-409C-BE32-E72D297353CC}">
              <c16:uniqueId val="{00000002-5B5A-41FB-BBEB-4A578DDDD37D}"/>
            </c:ext>
          </c:extLst>
        </c:ser>
        <c:ser>
          <c:idx val="3"/>
          <c:order val="3"/>
          <c:tx>
            <c:strRef>
              <c:f>'PROBLEM 4'!$F$43:$F$44</c:f>
              <c:strCache>
                <c:ptCount val="1"/>
                <c:pt idx="0">
                  <c:v>Winter</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'PROBLEM 4'!$B$45:$B$48</c:f>
              <c:strCache>
                <c:ptCount val="3"/>
                <c:pt idx="0">
                  <c:v>Portland</c:v>
                </c:pt>
                <c:pt idx="1">
                  <c:v>Seattle</c:v>
                </c:pt>
                <c:pt idx="2">
                  <c:v>Vancouver</c:v>
                </c:pt>
              </c:strCache>
            </c:strRef>
          </c:cat>
          <c:val>
            <c:numRef>
              <c:f>'PROBLEM 4'!$F$45:$F$48</c:f>
              <c:numCache>
                <c:formatCode>General</c:formatCode>
                <c:ptCount val="3"/>
                <c:pt idx="0">
                  <c:v>3375</c:v>
                </c:pt>
                <c:pt idx="1">
                  <c:v>2942</c:v>
                </c:pt>
                <c:pt idx="2">
                  <c:v>2105</c:v>
                </c:pt>
              </c:numCache>
            </c:numRef>
          </c:val>
          <c:extLst>
            <c:ext xmlns:c16="http://schemas.microsoft.com/office/drawing/2014/chart" uri="{C3380CC4-5D6E-409C-BE32-E72D297353CC}">
              <c16:uniqueId val="{00000003-5B5A-41FB-BBEB-4A578DDDD37D}"/>
            </c:ext>
          </c:extLst>
        </c:ser>
        <c:dLbls>
          <c:dLblPos val="outEnd"/>
          <c:showLegendKey val="0"/>
          <c:showVal val="1"/>
          <c:showCatName val="0"/>
          <c:showSerName val="0"/>
          <c:showPercent val="0"/>
          <c:showBubbleSize val="0"/>
        </c:dLbls>
        <c:gapWidth val="100"/>
        <c:overlap val="-24"/>
        <c:axId val="1777775903"/>
        <c:axId val="26341119"/>
      </c:barChart>
      <c:catAx>
        <c:axId val="177777590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6341119"/>
        <c:crosses val="autoZero"/>
        <c:auto val="1"/>
        <c:lblAlgn val="ctr"/>
        <c:lblOffset val="100"/>
        <c:noMultiLvlLbl val="0"/>
      </c:catAx>
      <c:valAx>
        <c:axId val="263411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777759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Problem Statements.xlsx]PROBLEM 7!PivotTable3</c:name>
    <c:fmtId val="25"/>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a:t>Temperature Fluctuations by Months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'PROBLEM 7'!$C$34</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'PROBLEM 7'!$B$35:$B$46</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'PROBLEM 7'!$C$35:$C$46</c:f>
              <c:numCache>
                <c:formatCode>0</c:formatCode>
                <c:ptCount val="12"/>
                <c:pt idx="0">
                  <c:v>1219.6971666669995</c:v>
                </c:pt>
                <c:pt idx="1">
                  <c:v>1306.5608333350001</c:v>
                </c:pt>
                <c:pt idx="2">
                  <c:v>1269.7909999979995</c:v>
                </c:pt>
                <c:pt idx="3">
                  <c:v>1129.3656666670001</c:v>
                </c:pt>
                <c:pt idx="4">
                  <c:v>1070.2830000000001</c:v>
                </c:pt>
                <c:pt idx="5">
                  <c:v>976.33666666800013</c:v>
                </c:pt>
                <c:pt idx="6">
                  <c:v>859.5859999999999</c:v>
                </c:pt>
                <c:pt idx="7">
                  <c:v>870.08416666700009</c:v>
                </c:pt>
                <c:pt idx="8">
                  <c:v>1035.4168333320004</c:v>
                </c:pt>
                <c:pt idx="9">
                  <c:v>1142.8770000019997</c:v>
                </c:pt>
                <c:pt idx="10">
                  <c:v>1238.4383333329995</c:v>
                </c:pt>
                <c:pt idx="11">
                  <c:v>1189.5866666669999</c:v>
                </c:pt>
              </c:numCache>
            </c:numRef>
          </c:val>
          <c:smooth val="0"/>
          <c:extLst>
            <c:ext xmlns:c16="http://schemas.microsoft.com/office/drawing/2014/chart" uri="{C3380CC4-5D6E-409C-BE32-E72D297353CC}">
              <c16:uniqueId val="{00000000-BEEE-4983-80DD-A51D195E4409}"/>
            </c:ext>
          </c:extLst>
        </c:ser>
        <c:dLbls>
          <c:dLblPos val="t"/>
          <c:showLegendKey val="0"/>
          <c:showVal val="1"/>
          <c:showCatName val="0"/>
          <c:showSerName val="0"/>
          <c:showPercent val="0"/>
          <c:showBubbleSize val="0"/>
        </c:dLbls>
        <c:marker val="1"/>
        <c:smooth val="0"/>
        <c:axId val="1772383167"/>
        <c:axId val="204551855"/>
      </c:lineChart>
      <c:catAx>
        <c:axId val="1772383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4551855"/>
        <c:crosses val="autoZero"/>
        <c:auto val="1"/>
        <c:lblAlgn val="ctr"/>
        <c:lblOffset val="100"/>
        <c:noMultiLvlLbl val="0"/>
      </c:catAx>
      <c:valAx>
        <c:axId val="2045518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772383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20000"/>
        <a:lumOff val="80000"/>
      </a:schemeClr>
    </a:solidFill>
    <a:ln w="9525" cap="flat" cmpd="sng" algn="ctr">
      <a:solidFill>
        <a:schemeClr val="tx1">
          <a:lumMod val="15000"/>
          <a:lumOff val="85000"/>
        </a:schemeClr>
      </a:solidFill>
      <a:round/>
    </a:ln>
    <a:effectLst/>
  </c:spPr>
  <c:txPr>
    <a:bodyPr/>
    <a:lstStyle/>
    <a:p>
      <a:pPr>
        <a:defRPr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Problem Statements.xlsx]PROBLEM 8!PivotTable4</c:name>
    <c:fmtId val="11"/>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Extreme Weather Events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'PROBLEM 8'!$C$33</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'PROBLEM 8'!$B$34:$B$86</c:f>
              <c:strCache>
                <c:ptCount val="53"/>
                <c:pt idx="0">
                  <c:v>12-10</c:v>
                </c:pt>
                <c:pt idx="1">
                  <c:v>12-11</c:v>
                </c:pt>
                <c:pt idx="2">
                  <c:v>12-12</c:v>
                </c:pt>
                <c:pt idx="3">
                  <c:v>13-01</c:v>
                </c:pt>
                <c:pt idx="4">
                  <c:v>13-02</c:v>
                </c:pt>
                <c:pt idx="5">
                  <c:v>13-03</c:v>
                </c:pt>
                <c:pt idx="6">
                  <c:v>13-04</c:v>
                </c:pt>
                <c:pt idx="7">
                  <c:v>13-05</c:v>
                </c:pt>
                <c:pt idx="8">
                  <c:v>13-06</c:v>
                </c:pt>
                <c:pt idx="9">
                  <c:v>13-07</c:v>
                </c:pt>
                <c:pt idx="10">
                  <c:v>13-08</c:v>
                </c:pt>
                <c:pt idx="11">
                  <c:v>13-09</c:v>
                </c:pt>
                <c:pt idx="12">
                  <c:v>13-10</c:v>
                </c:pt>
                <c:pt idx="13">
                  <c:v>13-11</c:v>
                </c:pt>
                <c:pt idx="14">
                  <c:v>13-12</c:v>
                </c:pt>
                <c:pt idx="15">
                  <c:v>14-01</c:v>
                </c:pt>
                <c:pt idx="16">
                  <c:v>14-05</c:v>
                </c:pt>
                <c:pt idx="17">
                  <c:v>14-06</c:v>
                </c:pt>
                <c:pt idx="18">
                  <c:v>14-07</c:v>
                </c:pt>
                <c:pt idx="19">
                  <c:v>14-08</c:v>
                </c:pt>
                <c:pt idx="20">
                  <c:v>14-09</c:v>
                </c:pt>
                <c:pt idx="21">
                  <c:v>14-10</c:v>
                </c:pt>
                <c:pt idx="22">
                  <c:v>14-11</c:v>
                </c:pt>
                <c:pt idx="23">
                  <c:v>14-12</c:v>
                </c:pt>
                <c:pt idx="24">
                  <c:v>15-06</c:v>
                </c:pt>
                <c:pt idx="25">
                  <c:v>15-07</c:v>
                </c:pt>
                <c:pt idx="26">
                  <c:v>15-08</c:v>
                </c:pt>
                <c:pt idx="27">
                  <c:v>15-09</c:v>
                </c:pt>
                <c:pt idx="28">
                  <c:v>15-10</c:v>
                </c:pt>
                <c:pt idx="29">
                  <c:v>15-11</c:v>
                </c:pt>
                <c:pt idx="30">
                  <c:v>15-12</c:v>
                </c:pt>
                <c:pt idx="31">
                  <c:v>16-01</c:v>
                </c:pt>
                <c:pt idx="32">
                  <c:v>16-02</c:v>
                </c:pt>
                <c:pt idx="33">
                  <c:v>16-03</c:v>
                </c:pt>
                <c:pt idx="34">
                  <c:v>16-04</c:v>
                </c:pt>
                <c:pt idx="35">
                  <c:v>16-05</c:v>
                </c:pt>
                <c:pt idx="36">
                  <c:v>16-06</c:v>
                </c:pt>
                <c:pt idx="37">
                  <c:v>16-07</c:v>
                </c:pt>
                <c:pt idx="38">
                  <c:v>16-08</c:v>
                </c:pt>
                <c:pt idx="39">
                  <c:v>16-09</c:v>
                </c:pt>
                <c:pt idx="40">
                  <c:v>16-11</c:v>
                </c:pt>
                <c:pt idx="41">
                  <c:v>16-12</c:v>
                </c:pt>
                <c:pt idx="42">
                  <c:v>17-01</c:v>
                </c:pt>
                <c:pt idx="43">
                  <c:v>17-02</c:v>
                </c:pt>
                <c:pt idx="44">
                  <c:v>17-03</c:v>
                </c:pt>
                <c:pt idx="45">
                  <c:v>17-04</c:v>
                </c:pt>
                <c:pt idx="46">
                  <c:v>17-05</c:v>
                </c:pt>
                <c:pt idx="47">
                  <c:v>17-06</c:v>
                </c:pt>
                <c:pt idx="48">
                  <c:v>17-07</c:v>
                </c:pt>
                <c:pt idx="49">
                  <c:v>17-08</c:v>
                </c:pt>
                <c:pt idx="50">
                  <c:v>17-09</c:v>
                </c:pt>
                <c:pt idx="51">
                  <c:v>17-10</c:v>
                </c:pt>
                <c:pt idx="52">
                  <c:v>17-11</c:v>
                </c:pt>
              </c:strCache>
            </c:strRef>
          </c:cat>
          <c:val>
            <c:numRef>
              <c:f>'PROBLEM 8'!$C$34:$C$86</c:f>
              <c:numCache>
                <c:formatCode>General</c:formatCode>
                <c:ptCount val="53"/>
                <c:pt idx="0">
                  <c:v>91</c:v>
                </c:pt>
                <c:pt idx="1">
                  <c:v>27</c:v>
                </c:pt>
                <c:pt idx="2">
                  <c:v>31</c:v>
                </c:pt>
                <c:pt idx="3">
                  <c:v>9</c:v>
                </c:pt>
                <c:pt idx="4">
                  <c:v>45</c:v>
                </c:pt>
                <c:pt idx="5">
                  <c:v>82</c:v>
                </c:pt>
                <c:pt idx="6">
                  <c:v>188</c:v>
                </c:pt>
                <c:pt idx="7">
                  <c:v>301</c:v>
                </c:pt>
                <c:pt idx="8">
                  <c:v>383</c:v>
                </c:pt>
                <c:pt idx="9">
                  <c:v>450</c:v>
                </c:pt>
                <c:pt idx="10">
                  <c:v>270</c:v>
                </c:pt>
                <c:pt idx="11">
                  <c:v>133</c:v>
                </c:pt>
                <c:pt idx="12">
                  <c:v>27</c:v>
                </c:pt>
                <c:pt idx="13">
                  <c:v>34</c:v>
                </c:pt>
                <c:pt idx="14">
                  <c:v>23</c:v>
                </c:pt>
                <c:pt idx="15">
                  <c:v>11</c:v>
                </c:pt>
                <c:pt idx="16">
                  <c:v>210</c:v>
                </c:pt>
                <c:pt idx="17">
                  <c:v>203</c:v>
                </c:pt>
                <c:pt idx="18">
                  <c:v>478</c:v>
                </c:pt>
                <c:pt idx="19">
                  <c:v>123</c:v>
                </c:pt>
                <c:pt idx="20">
                  <c:v>14</c:v>
                </c:pt>
                <c:pt idx="21">
                  <c:v>31</c:v>
                </c:pt>
                <c:pt idx="22">
                  <c:v>4</c:v>
                </c:pt>
                <c:pt idx="23">
                  <c:v>6</c:v>
                </c:pt>
                <c:pt idx="24">
                  <c:v>155</c:v>
                </c:pt>
                <c:pt idx="25">
                  <c:v>588</c:v>
                </c:pt>
                <c:pt idx="26">
                  <c:v>597</c:v>
                </c:pt>
                <c:pt idx="27">
                  <c:v>384</c:v>
                </c:pt>
                <c:pt idx="28">
                  <c:v>155</c:v>
                </c:pt>
                <c:pt idx="29">
                  <c:v>66</c:v>
                </c:pt>
                <c:pt idx="30">
                  <c:v>87</c:v>
                </c:pt>
                <c:pt idx="31">
                  <c:v>20</c:v>
                </c:pt>
                <c:pt idx="32">
                  <c:v>51</c:v>
                </c:pt>
                <c:pt idx="33">
                  <c:v>91</c:v>
                </c:pt>
                <c:pt idx="34">
                  <c:v>152</c:v>
                </c:pt>
                <c:pt idx="35">
                  <c:v>409</c:v>
                </c:pt>
                <c:pt idx="36">
                  <c:v>303</c:v>
                </c:pt>
                <c:pt idx="37">
                  <c:v>553</c:v>
                </c:pt>
                <c:pt idx="38">
                  <c:v>347</c:v>
                </c:pt>
                <c:pt idx="39">
                  <c:v>269</c:v>
                </c:pt>
                <c:pt idx="40">
                  <c:v>84</c:v>
                </c:pt>
                <c:pt idx="41">
                  <c:v>100</c:v>
                </c:pt>
                <c:pt idx="42">
                  <c:v>67</c:v>
                </c:pt>
                <c:pt idx="43">
                  <c:v>69</c:v>
                </c:pt>
                <c:pt idx="44">
                  <c:v>177</c:v>
                </c:pt>
                <c:pt idx="45">
                  <c:v>228</c:v>
                </c:pt>
                <c:pt idx="46">
                  <c:v>308</c:v>
                </c:pt>
                <c:pt idx="47">
                  <c:v>541</c:v>
                </c:pt>
                <c:pt idx="48">
                  <c:v>790</c:v>
                </c:pt>
                <c:pt idx="49">
                  <c:v>587</c:v>
                </c:pt>
                <c:pt idx="50">
                  <c:v>283</c:v>
                </c:pt>
                <c:pt idx="51">
                  <c:v>137</c:v>
                </c:pt>
                <c:pt idx="52">
                  <c:v>46</c:v>
                </c:pt>
              </c:numCache>
            </c:numRef>
          </c:val>
          <c:extLst>
            <c:ext xmlns:c16="http://schemas.microsoft.com/office/drawing/2014/chart" uri="{C3380CC4-5D6E-409C-BE32-E72D297353CC}">
              <c16:uniqueId val="{00000000-161F-4556-8312-B753225E29FD}"/>
            </c:ext>
          </c:extLst>
        </c:ser>
        <c:dLbls>
          <c:showLegendKey val="0"/>
          <c:showVal val="1"/>
          <c:showCatName val="0"/>
          <c:showSerName val="0"/>
          <c:showPercent val="0"/>
          <c:showBubbleSize val="0"/>
        </c:dLbls>
        <c:gapWidth val="65"/>
        <c:shape val="box"/>
        <c:axId val="1131536911"/>
        <c:axId val="907831359"/>
        <c:axId val="0"/>
      </c:bar3DChart>
      <c:catAx>
        <c:axId val="11315369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07831359"/>
        <c:crosses val="autoZero"/>
        <c:auto val="1"/>
        <c:lblAlgn val="ctr"/>
        <c:lblOffset val="100"/>
        <c:noMultiLvlLbl val="0"/>
      </c:catAx>
      <c:valAx>
        <c:axId val="90783135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13153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Problem Statements.xlsx]PROBLEM 14!PivotTable1</c:name>
    <c:fmtId val="51"/>
  </c:pivotSource>
  <c:chart>
    <c:title>
      <c:tx>
        <c:rich>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a:solidFill>
                  <a:schemeClr val="tx1"/>
                </a:solidFill>
              </a:rPr>
              <a:t>Strong Winds Trends by Cities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solidFill>
              <a:sysClr val="window" lastClr="FFFFFF">
                <a:alpha val="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solidFill>
              <a:sysClr val="window" lastClr="FFFFFF">
                <a:alpha val="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solidFill>
              <a:sysClr val="window" lastClr="FFFFFF">
                <a:alpha val="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'PROBLEM 14'!$C$33</c:f>
              <c:strCache>
                <c:ptCount val="1"/>
                <c:pt idx="0">
                  <c:v>Total</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alpha val="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'PROBLEM 14'!$B$34:$B$68</c:f>
              <c:strCache>
                <c:ptCount val="35"/>
                <c:pt idx="0">
                  <c:v>Albuquerque</c:v>
                </c:pt>
                <c:pt idx="1">
                  <c:v>Atlanta</c:v>
                </c:pt>
                <c:pt idx="2">
                  <c:v>Boston</c:v>
                </c:pt>
                <c:pt idx="3">
                  <c:v>Charlotte</c:v>
                </c:pt>
                <c:pt idx="4">
                  <c:v>Chicago</c:v>
                </c:pt>
                <c:pt idx="5">
                  <c:v>Dallas</c:v>
                </c:pt>
                <c:pt idx="6">
                  <c:v>Denver</c:v>
                </c:pt>
                <c:pt idx="7">
                  <c:v>Detroit</c:v>
                </c:pt>
                <c:pt idx="8">
                  <c:v>Eilat</c:v>
                </c:pt>
                <c:pt idx="9">
                  <c:v>Haifa</c:v>
                </c:pt>
                <c:pt idx="10">
                  <c:v>Houston</c:v>
                </c:pt>
                <c:pt idx="11">
                  <c:v>Indianapolis</c:v>
                </c:pt>
                <c:pt idx="12">
                  <c:v>Jacksonville</c:v>
                </c:pt>
                <c:pt idx="13">
                  <c:v>Jerusalem</c:v>
                </c:pt>
                <c:pt idx="14">
                  <c:v>Kansas City</c:v>
                </c:pt>
                <c:pt idx="15">
                  <c:v>Las Vegas</c:v>
                </c:pt>
                <c:pt idx="16">
                  <c:v>Los Angeles</c:v>
                </c:pt>
                <c:pt idx="17">
                  <c:v>Miami</c:v>
                </c:pt>
                <c:pt idx="18">
                  <c:v>Minneapolis</c:v>
                </c:pt>
                <c:pt idx="19">
                  <c:v>Montreal</c:v>
                </c:pt>
                <c:pt idx="20">
                  <c:v>Nahariyya</c:v>
                </c:pt>
                <c:pt idx="21">
                  <c:v>Nashville</c:v>
                </c:pt>
                <c:pt idx="22">
                  <c:v>New York</c:v>
                </c:pt>
                <c:pt idx="23">
                  <c:v>Philadelphia</c:v>
                </c:pt>
                <c:pt idx="24">
                  <c:v>Phoenix</c:v>
                </c:pt>
                <c:pt idx="25">
                  <c:v>Pittsburgh</c:v>
                </c:pt>
                <c:pt idx="26">
                  <c:v>Portland</c:v>
                </c:pt>
                <c:pt idx="27">
                  <c:v>Saint Louis</c:v>
                </c:pt>
                <c:pt idx="28">
                  <c:v>San Antonio</c:v>
                </c:pt>
                <c:pt idx="29">
                  <c:v>San Diego</c:v>
                </c:pt>
                <c:pt idx="30">
                  <c:v>San Francisco</c:v>
                </c:pt>
                <c:pt idx="31">
                  <c:v>Seattle</c:v>
                </c:pt>
                <c:pt idx="32">
                  <c:v>Tel Aviv District</c:v>
                </c:pt>
                <c:pt idx="33">
                  <c:v>Toronto</c:v>
                </c:pt>
                <c:pt idx="34">
                  <c:v>Vancouver</c:v>
                </c:pt>
              </c:strCache>
            </c:strRef>
          </c:cat>
          <c:val>
            <c:numRef>
              <c:f>'PROBLEM 14'!$C$34:$C$68</c:f>
              <c:numCache>
                <c:formatCode>General</c:formatCode>
                <c:ptCount val="35"/>
                <c:pt idx="0">
                  <c:v>81</c:v>
                </c:pt>
                <c:pt idx="1">
                  <c:v>66</c:v>
                </c:pt>
                <c:pt idx="2">
                  <c:v>92</c:v>
                </c:pt>
                <c:pt idx="3">
                  <c:v>60</c:v>
                </c:pt>
                <c:pt idx="4">
                  <c:v>114</c:v>
                </c:pt>
                <c:pt idx="5">
                  <c:v>142</c:v>
                </c:pt>
                <c:pt idx="6">
                  <c:v>97</c:v>
                </c:pt>
                <c:pt idx="7">
                  <c:v>80</c:v>
                </c:pt>
                <c:pt idx="8">
                  <c:v>114</c:v>
                </c:pt>
                <c:pt idx="9">
                  <c:v>43</c:v>
                </c:pt>
                <c:pt idx="10">
                  <c:v>118</c:v>
                </c:pt>
                <c:pt idx="11">
                  <c:v>71</c:v>
                </c:pt>
                <c:pt idx="12">
                  <c:v>112</c:v>
                </c:pt>
                <c:pt idx="13">
                  <c:v>35</c:v>
                </c:pt>
                <c:pt idx="14">
                  <c:v>86</c:v>
                </c:pt>
                <c:pt idx="15">
                  <c:v>150</c:v>
                </c:pt>
                <c:pt idx="16">
                  <c:v>110</c:v>
                </c:pt>
                <c:pt idx="17">
                  <c:v>95</c:v>
                </c:pt>
                <c:pt idx="18">
                  <c:v>110</c:v>
                </c:pt>
                <c:pt idx="19">
                  <c:v>87</c:v>
                </c:pt>
                <c:pt idx="20">
                  <c:v>43</c:v>
                </c:pt>
                <c:pt idx="21">
                  <c:v>78</c:v>
                </c:pt>
                <c:pt idx="22">
                  <c:v>90</c:v>
                </c:pt>
                <c:pt idx="23">
                  <c:v>90</c:v>
                </c:pt>
                <c:pt idx="24">
                  <c:v>105</c:v>
                </c:pt>
                <c:pt idx="25">
                  <c:v>71</c:v>
                </c:pt>
                <c:pt idx="26">
                  <c:v>61</c:v>
                </c:pt>
                <c:pt idx="27">
                  <c:v>87</c:v>
                </c:pt>
                <c:pt idx="28">
                  <c:v>105</c:v>
                </c:pt>
                <c:pt idx="29">
                  <c:v>98</c:v>
                </c:pt>
                <c:pt idx="30">
                  <c:v>161</c:v>
                </c:pt>
                <c:pt idx="31">
                  <c:v>81</c:v>
                </c:pt>
                <c:pt idx="32">
                  <c:v>61</c:v>
                </c:pt>
                <c:pt idx="33">
                  <c:v>96</c:v>
                </c:pt>
                <c:pt idx="34">
                  <c:v>89</c:v>
                </c:pt>
              </c:numCache>
            </c:numRef>
          </c:val>
          <c:extLst>
            <c:ext xmlns:c16="http://schemas.microsoft.com/office/drawing/2014/chart" uri="{C3380CC4-5D6E-409C-BE32-E72D297353CC}">
              <c16:uniqueId val="{00000000-5AF3-4418-BF35-B1AE3B2C4C67}"/>
            </c:ext>
          </c:extLst>
        </c:ser>
        <c:dLbls>
          <c:showLegendKey val="0"/>
          <c:showVal val="0"/>
          <c:showCatName val="0"/>
          <c:showSerName val="0"/>
          <c:showPercent val="0"/>
          <c:showBubbleSize val="0"/>
        </c:dLbls>
        <c:gapWidth val="150"/>
        <c:shape val="box"/>
        <c:axId val="902018272"/>
        <c:axId val="725124976"/>
        <c:axId val="0"/>
      </c:bar3DChart>
      <c:catAx>
        <c:axId val="9020182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725124976"/>
        <c:crosses val="autoZero"/>
        <c:auto val="1"/>
        <c:lblAlgn val="ctr"/>
        <c:lblOffset val="100"/>
        <c:noMultiLvlLbl val="0"/>
      </c:catAx>
      <c:valAx>
        <c:axId val="725124976"/>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902018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20000"/>
        <a:lumOff val="80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Problem Statements.xlsx]PROBLEM 15!PivotTable4</c:name>
    <c:fmtId val="32"/>
  </c:pivotSource>
  <c:chart>
    <c:autoTitleDeleted val="1"/>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'PROBLEM 15'!$C$36</c:f>
              <c:strCache>
                <c:ptCount val="1"/>
                <c:pt idx="0">
                  <c:v>speed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'PROBLEM 15'!$B$37:$B$47</c:f>
              <c:strCache>
                <c:ptCount val="11"/>
                <c:pt idx="0">
                  <c:v>January</c:v>
                </c:pt>
                <c:pt idx="1">
                  <c:v>March</c:v>
                </c:pt>
                <c:pt idx="2">
                  <c:v>April</c:v>
                </c:pt>
                <c:pt idx="3">
                  <c:v>May</c:v>
                </c:pt>
                <c:pt idx="4">
                  <c:v>June</c:v>
                </c:pt>
                <c:pt idx="5">
                  <c:v>July</c:v>
                </c:pt>
                <c:pt idx="6">
                  <c:v>August</c:v>
                </c:pt>
                <c:pt idx="7">
                  <c:v>September</c:v>
                </c:pt>
                <c:pt idx="8">
                  <c:v>October</c:v>
                </c:pt>
                <c:pt idx="9">
                  <c:v>November</c:v>
                </c:pt>
                <c:pt idx="10">
                  <c:v>December</c:v>
                </c:pt>
              </c:strCache>
            </c:strRef>
          </c:cat>
          <c:val>
            <c:numRef>
              <c:f>'PROBLEM 15'!$C$37:$C$47</c:f>
              <c:numCache>
                <c:formatCode>0.0</c:formatCode>
                <c:ptCount val="11"/>
                <c:pt idx="0">
                  <c:v>5.333333333333333</c:v>
                </c:pt>
                <c:pt idx="1">
                  <c:v>4.6875</c:v>
                </c:pt>
                <c:pt idx="2">
                  <c:v>3.6666666666666665</c:v>
                </c:pt>
                <c:pt idx="3">
                  <c:v>3.4444444444444446</c:v>
                </c:pt>
                <c:pt idx="4">
                  <c:v>2.9448818897637796</c:v>
                </c:pt>
                <c:pt idx="5">
                  <c:v>3.2230576441102756</c:v>
                </c:pt>
                <c:pt idx="6">
                  <c:v>3.334710743801653</c:v>
                </c:pt>
                <c:pt idx="7">
                  <c:v>3</c:v>
                </c:pt>
                <c:pt idx="8">
                  <c:v>2.96875</c:v>
                </c:pt>
                <c:pt idx="9">
                  <c:v>3</c:v>
                </c:pt>
                <c:pt idx="10">
                  <c:v>2</c:v>
                </c:pt>
              </c:numCache>
            </c:numRef>
          </c:val>
          <c:extLst>
            <c:ext xmlns:c16="http://schemas.microsoft.com/office/drawing/2014/chart" uri="{C3380CC4-5D6E-409C-BE32-E72D297353CC}">
              <c16:uniqueId val="{00000000-250D-47A8-A4C4-3441CC8E2515}"/>
            </c:ext>
          </c:extLst>
        </c:ser>
        <c:dLbls>
          <c:showLegendKey val="0"/>
          <c:showVal val="1"/>
          <c:showCatName val="0"/>
          <c:showSerName val="0"/>
          <c:showPercent val="0"/>
          <c:showBubbleSize val="0"/>
        </c:dLbls>
        <c:gapWidth val="219"/>
        <c:axId val="624546527"/>
        <c:axId val="662331855"/>
      </c:barChart>
      <c:lineChart>
        <c:grouping val="standard"/>
        <c:varyColors val="0"/>
        <c:ser>
          <c:idx val="1"/>
          <c:order val="1"/>
          <c:tx>
            <c:strRef>
              <c:f>'PROBLEM 15'!$D$36</c:f>
              <c:strCache>
                <c:ptCount val="1"/>
                <c:pt idx="0">
                  <c:v>direction</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'PROBLEM 15'!$B$37:$B$47</c:f>
              <c:strCache>
                <c:ptCount val="11"/>
                <c:pt idx="0">
                  <c:v>January</c:v>
                </c:pt>
                <c:pt idx="1">
                  <c:v>March</c:v>
                </c:pt>
                <c:pt idx="2">
                  <c:v>April</c:v>
                </c:pt>
                <c:pt idx="3">
                  <c:v>May</c:v>
                </c:pt>
                <c:pt idx="4">
                  <c:v>June</c:v>
                </c:pt>
                <c:pt idx="5">
                  <c:v>July</c:v>
                </c:pt>
                <c:pt idx="6">
                  <c:v>August</c:v>
                </c:pt>
                <c:pt idx="7">
                  <c:v>September</c:v>
                </c:pt>
                <c:pt idx="8">
                  <c:v>October</c:v>
                </c:pt>
                <c:pt idx="9">
                  <c:v>November</c:v>
                </c:pt>
                <c:pt idx="10">
                  <c:v>December</c:v>
                </c:pt>
              </c:strCache>
            </c:strRef>
          </c:cat>
          <c:val>
            <c:numRef>
              <c:f>'PROBLEM 15'!$D$37:$D$47</c:f>
              <c:numCache>
                <c:formatCode>0.0</c:formatCode>
                <c:ptCount val="11"/>
                <c:pt idx="0">
                  <c:v>235</c:v>
                </c:pt>
                <c:pt idx="1">
                  <c:v>162.5</c:v>
                </c:pt>
                <c:pt idx="2">
                  <c:v>165.54166666666666</c:v>
                </c:pt>
                <c:pt idx="3">
                  <c:v>158.8111111111111</c:v>
                </c:pt>
                <c:pt idx="4">
                  <c:v>168.39370078740157</c:v>
                </c:pt>
                <c:pt idx="5">
                  <c:v>156.34586466165413</c:v>
                </c:pt>
                <c:pt idx="6">
                  <c:v>139.51652892561984</c:v>
                </c:pt>
                <c:pt idx="7">
                  <c:v>130.80693069306932</c:v>
                </c:pt>
                <c:pt idx="8">
                  <c:v>121.40625</c:v>
                </c:pt>
                <c:pt idx="9">
                  <c:v>164.77777777777777</c:v>
                </c:pt>
                <c:pt idx="10">
                  <c:v>115.57142857142857</c:v>
                </c:pt>
              </c:numCache>
            </c:numRef>
          </c:val>
          <c:smooth val="0"/>
          <c:extLst>
            <c:ext xmlns:c16="http://schemas.microsoft.com/office/drawing/2014/chart" uri="{C3380CC4-5D6E-409C-BE32-E72D297353CC}">
              <c16:uniqueId val="{00000001-250D-47A8-A4C4-3441CC8E2515}"/>
            </c:ext>
          </c:extLst>
        </c:ser>
        <c:dLbls>
          <c:showLegendKey val="0"/>
          <c:showVal val="0"/>
          <c:showCatName val="0"/>
          <c:showSerName val="0"/>
          <c:showPercent val="0"/>
          <c:showBubbleSize val="0"/>
        </c:dLbls>
        <c:marker val="1"/>
        <c:smooth val="0"/>
        <c:axId val="624526847"/>
        <c:axId val="1201891983"/>
      </c:lineChart>
      <c:catAx>
        <c:axId val="62452684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ln>
                  <a:noFill/>
                </a:ln>
                <a:solidFill>
                  <a:schemeClr val="bg1"/>
                </a:solidFill>
                <a:latin typeface="+mn-lt"/>
                <a:ea typeface="+mn-ea"/>
                <a:cs typeface="+mn-cs"/>
              </a:defRPr>
            </a:pPr>
            <a:endParaRPr lang="en-US"/>
          </a:p>
        </c:txPr>
        <c:crossAx val="1201891983"/>
        <c:crosses val="autoZero"/>
        <c:auto val="1"/>
        <c:lblAlgn val="ctr"/>
        <c:lblOffset val="100"/>
        <c:noMultiLvlLbl val="0"/>
      </c:catAx>
      <c:valAx>
        <c:axId val="1201891983"/>
        <c:scaling>
          <c:orientation val="minMax"/>
        </c:scaling>
        <c:delete val="0"/>
        <c:axPos val="l"/>
        <c:majorGridlines>
          <c:spPr>
            <a:ln w="9525" cap="flat" cmpd="sng" algn="ctr">
              <a:solidFill>
                <a:schemeClr val="lt1">
                  <a:lumMod val="95000"/>
                  <a:alpha val="10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ln>
                  <a:noFill/>
                </a:ln>
                <a:solidFill>
                  <a:schemeClr val="bg1"/>
                </a:solidFill>
                <a:latin typeface="+mn-lt"/>
                <a:ea typeface="+mn-ea"/>
                <a:cs typeface="+mn-cs"/>
              </a:defRPr>
            </a:pPr>
            <a:endParaRPr lang="en-US"/>
          </a:p>
        </c:txPr>
        <c:crossAx val="624526847"/>
        <c:crosses val="autoZero"/>
        <c:crossBetween val="between"/>
      </c:valAx>
      <c:valAx>
        <c:axId val="662331855"/>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ln>
                  <a:noFill/>
                </a:ln>
                <a:solidFill>
                  <a:schemeClr val="bg1"/>
                </a:solidFill>
                <a:latin typeface="+mn-lt"/>
                <a:ea typeface="+mn-ea"/>
                <a:cs typeface="+mn-cs"/>
              </a:defRPr>
            </a:pPr>
            <a:endParaRPr lang="en-US"/>
          </a:p>
        </c:txPr>
        <c:crossAx val="624546527"/>
        <c:crosses val="max"/>
        <c:crossBetween val="between"/>
      </c:valAx>
      <c:catAx>
        <c:axId val="624546527"/>
        <c:scaling>
          <c:orientation val="minMax"/>
        </c:scaling>
        <c:delete val="1"/>
        <c:axPos val="b"/>
        <c:numFmt formatCode="General" sourceLinked="1"/>
        <c:majorTickMark val="none"/>
        <c:minorTickMark val="none"/>
        <c:tickLblPos val="nextTo"/>
        <c:crossAx val="662331855"/>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1" i="0" u="none" strike="noStrike" kern="1200" baseline="0">
              <a:ln>
                <a:noFill/>
              </a:ln>
              <a:solidFill>
                <a:schemeClr val="bg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accent5">
        <a:lumMod val="50000"/>
      </a:schemeClr>
    </a:solidFill>
    <a:ln>
      <a:noFill/>
    </a:ln>
    <a:effectLst/>
  </c:spPr>
  <c:txPr>
    <a:bodyPr/>
    <a:lstStyle/>
    <a:p>
      <a:pPr>
        <a:defRPr b="1">
          <a:ln>
            <a:noFill/>
          </a:ln>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F896-7788-6C36-7447-A7E3A808F5D8}"/>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IN"/>
          </a:p>
        </p:txBody>
      </p:sp>
      <p:sp>
        <p:nvSpPr>
          <p:cNvPr id="3" name="Subtitle 2">
            <a:extLst>
              <a:ext uri="{FF2B5EF4-FFF2-40B4-BE49-F238E27FC236}">
                <a16:creationId xmlns:a16="http://schemas.microsoft.com/office/drawing/2014/main" id="{C531BB18-59CE-1A11-C65D-10F9F83B21BA}"/>
              </a:ext>
            </a:extLst>
          </p:cNvPr>
          <p:cNvSpPr>
            <a:spLocks noGrp="1"/>
          </p:cNvSpPr>
          <p:nvPr>
            <p:ph type="subTitle" idx="1"/>
          </p:nvPr>
        </p:nvSpPr>
        <p:spPr>
          <a:xfrm>
            <a:off x="1524000" y="3602038"/>
            <a:ext cx="9144000" cy="1655762"/>
          </a:xfrm>
        </p:spPr>
        <p:txBody>
          <a:bodyPr/>
          <a:lstStyle>
            <a:lvl1pPr marL="0" indent="0" algn="ctr">
              <a:buNone/>
              <a:defRPr sz="2400"/>
            </a:lvl1pPr>
            <a:lvl2pPr marL="457168" indent="0" algn="ctr">
              <a:buNone/>
              <a:defRPr sz="1999"/>
            </a:lvl2pPr>
            <a:lvl3pPr marL="914336" indent="0" algn="ctr">
              <a:buNone/>
              <a:defRPr sz="1800"/>
            </a:lvl3pPr>
            <a:lvl4pPr marL="1371504" indent="0" algn="ctr">
              <a:buNone/>
              <a:defRPr sz="1600"/>
            </a:lvl4pPr>
            <a:lvl5pPr marL="1828672" indent="0" algn="ctr">
              <a:buNone/>
              <a:defRPr sz="1600"/>
            </a:lvl5pPr>
            <a:lvl6pPr marL="2285840" indent="0" algn="ctr">
              <a:buNone/>
              <a:defRPr sz="1600"/>
            </a:lvl6pPr>
            <a:lvl7pPr marL="2743008" indent="0" algn="ctr">
              <a:buNone/>
              <a:defRPr sz="1600"/>
            </a:lvl7pPr>
            <a:lvl8pPr marL="3200175" indent="0" algn="ctr">
              <a:buNone/>
              <a:defRPr sz="1600"/>
            </a:lvl8pPr>
            <a:lvl9pPr marL="3657344"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B16913-705D-944C-B157-EB02ADD537C3}"/>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5" name="Footer Placeholder 4">
            <a:extLst>
              <a:ext uri="{FF2B5EF4-FFF2-40B4-BE49-F238E27FC236}">
                <a16:creationId xmlns:a16="http://schemas.microsoft.com/office/drawing/2014/main" id="{B05E9D59-684E-BF2E-4506-09749F114D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13123B-2A1A-5484-6A54-6F23E28E3E9C}"/>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3802681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19629-A3BF-F80B-BC7B-9A244B6F88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29A63D-2201-C2A2-3BA3-A91E5EDFA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A2C383-5F38-98E6-4D7C-E2136FFCE10E}"/>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5" name="Footer Placeholder 4">
            <a:extLst>
              <a:ext uri="{FF2B5EF4-FFF2-40B4-BE49-F238E27FC236}">
                <a16:creationId xmlns:a16="http://schemas.microsoft.com/office/drawing/2014/main" id="{7A8557AE-312C-FBEF-C9EE-30EAD6B33D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604EC-B627-ED37-6613-E04195CABB98}"/>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2545367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93E9C-8D2B-0B85-F232-254324E492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870679-649E-1A7F-31D0-254EBD90E8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A7F88D-D300-8FEF-FB2E-788D229BB725}"/>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5" name="Footer Placeholder 4">
            <a:extLst>
              <a:ext uri="{FF2B5EF4-FFF2-40B4-BE49-F238E27FC236}">
                <a16:creationId xmlns:a16="http://schemas.microsoft.com/office/drawing/2014/main" id="{30D82114-214B-327E-0D50-A5CD408A13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6C4A79-7AD5-A8B6-F6E0-BB294E76B53D}"/>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3081895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F5AC-9033-26C4-9BCD-9FB079F889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0BD20D-22B1-D52F-2790-4155B9C100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D6D1F8-CDC4-CABA-C99F-3E1AADB930A0}"/>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5" name="Footer Placeholder 4">
            <a:extLst>
              <a:ext uri="{FF2B5EF4-FFF2-40B4-BE49-F238E27FC236}">
                <a16:creationId xmlns:a16="http://schemas.microsoft.com/office/drawing/2014/main" id="{EA2AC5E3-B4E6-899A-A378-3657227B71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A46515-31B4-3D45-1C7B-88A969B7C15C}"/>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3113433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56CE-B752-930E-A698-AD8C1CF5A605}"/>
              </a:ext>
            </a:extLst>
          </p:cNvPr>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CA620E-3B42-2F86-567C-251ACCD4AE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168" indent="0">
              <a:buNone/>
              <a:defRPr sz="1999">
                <a:solidFill>
                  <a:schemeClr val="tx1">
                    <a:tint val="75000"/>
                  </a:schemeClr>
                </a:solidFill>
              </a:defRPr>
            </a:lvl2pPr>
            <a:lvl3pPr marL="914336" indent="0">
              <a:buNone/>
              <a:defRPr sz="1800">
                <a:solidFill>
                  <a:schemeClr val="tx1">
                    <a:tint val="75000"/>
                  </a:schemeClr>
                </a:solidFill>
              </a:defRPr>
            </a:lvl3pPr>
            <a:lvl4pPr marL="1371504" indent="0">
              <a:buNone/>
              <a:defRPr sz="1600">
                <a:solidFill>
                  <a:schemeClr val="tx1">
                    <a:tint val="75000"/>
                  </a:schemeClr>
                </a:solidFill>
              </a:defRPr>
            </a:lvl4pPr>
            <a:lvl5pPr marL="1828672" indent="0">
              <a:buNone/>
              <a:defRPr sz="1600">
                <a:solidFill>
                  <a:schemeClr val="tx1">
                    <a:tint val="75000"/>
                  </a:schemeClr>
                </a:solidFill>
              </a:defRPr>
            </a:lvl5pPr>
            <a:lvl6pPr marL="2285840" indent="0">
              <a:buNone/>
              <a:defRPr sz="1600">
                <a:solidFill>
                  <a:schemeClr val="tx1">
                    <a:tint val="75000"/>
                  </a:schemeClr>
                </a:solidFill>
              </a:defRPr>
            </a:lvl6pPr>
            <a:lvl7pPr marL="2743008" indent="0">
              <a:buNone/>
              <a:defRPr sz="1600">
                <a:solidFill>
                  <a:schemeClr val="tx1">
                    <a:tint val="75000"/>
                  </a:schemeClr>
                </a:solidFill>
              </a:defRPr>
            </a:lvl7pPr>
            <a:lvl8pPr marL="3200175" indent="0">
              <a:buNone/>
              <a:defRPr sz="1600">
                <a:solidFill>
                  <a:schemeClr val="tx1">
                    <a:tint val="75000"/>
                  </a:schemeClr>
                </a:solidFill>
              </a:defRPr>
            </a:lvl8pPr>
            <a:lvl9pPr marL="3657344"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F43BE-B7E3-0639-F32F-9CDE95C8DC8F}"/>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5" name="Footer Placeholder 4">
            <a:extLst>
              <a:ext uri="{FF2B5EF4-FFF2-40B4-BE49-F238E27FC236}">
                <a16:creationId xmlns:a16="http://schemas.microsoft.com/office/drawing/2014/main" id="{541ABECD-0499-E441-CA85-1041685DB1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86B687-6528-58AD-181A-63CC23227EEE}"/>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210543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2758-1FE0-1FD6-2A4D-77C71ECA5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912281-153E-A38B-3DAD-B378521191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092D17-12B3-8FD3-0F2D-5F014C006C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0BFB54-FA2B-F5F4-8CBE-C9A9155E4EE2}"/>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6" name="Footer Placeholder 5">
            <a:extLst>
              <a:ext uri="{FF2B5EF4-FFF2-40B4-BE49-F238E27FC236}">
                <a16:creationId xmlns:a16="http://schemas.microsoft.com/office/drawing/2014/main" id="{32F358C7-BD4A-4382-07AC-4D2340AC69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E2EE8D-56F5-A402-C8B5-6119722AD52F}"/>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976816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0187-F598-E6CE-F3F1-8A47B7B50C90}"/>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62B6E6-9802-EFEE-BD77-D88450FDA486}"/>
              </a:ext>
            </a:extLst>
          </p:cNvPr>
          <p:cNvSpPr>
            <a:spLocks noGrp="1"/>
          </p:cNvSpPr>
          <p:nvPr>
            <p:ph type="body" idx="1"/>
          </p:nvPr>
        </p:nvSpPr>
        <p:spPr>
          <a:xfrm>
            <a:off x="839791" y="1681163"/>
            <a:ext cx="5157787" cy="823912"/>
          </a:xfrm>
        </p:spPr>
        <p:txBody>
          <a:bodyPr anchor="b"/>
          <a:lstStyle>
            <a:lvl1pPr marL="0" indent="0">
              <a:buNone/>
              <a:defRPr sz="2400" b="1"/>
            </a:lvl1pPr>
            <a:lvl2pPr marL="457168" indent="0">
              <a:buNone/>
              <a:defRPr sz="1999" b="1"/>
            </a:lvl2pPr>
            <a:lvl3pPr marL="914336" indent="0">
              <a:buNone/>
              <a:defRPr sz="1800" b="1"/>
            </a:lvl3pPr>
            <a:lvl4pPr marL="1371504" indent="0">
              <a:buNone/>
              <a:defRPr sz="1600" b="1"/>
            </a:lvl4pPr>
            <a:lvl5pPr marL="1828672" indent="0">
              <a:buNone/>
              <a:defRPr sz="1600" b="1"/>
            </a:lvl5pPr>
            <a:lvl6pPr marL="2285840" indent="0">
              <a:buNone/>
              <a:defRPr sz="1600" b="1"/>
            </a:lvl6pPr>
            <a:lvl7pPr marL="2743008" indent="0">
              <a:buNone/>
              <a:defRPr sz="1600" b="1"/>
            </a:lvl7pPr>
            <a:lvl8pPr marL="3200175" indent="0">
              <a:buNone/>
              <a:defRPr sz="1600" b="1"/>
            </a:lvl8pPr>
            <a:lvl9pPr marL="3657344"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3AF39C-13BC-8AA7-DC0B-70EE8AA3571E}"/>
              </a:ext>
            </a:extLst>
          </p:cNvPr>
          <p:cNvSpPr>
            <a:spLocks noGrp="1"/>
          </p:cNvSpPr>
          <p:nvPr>
            <p:ph sz="half" idx="2"/>
          </p:nvPr>
        </p:nvSpPr>
        <p:spPr>
          <a:xfrm>
            <a:off x="839791"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D78F1B-6CCA-B5B6-A927-AEE4189017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68" indent="0">
              <a:buNone/>
              <a:defRPr sz="1999" b="1"/>
            </a:lvl2pPr>
            <a:lvl3pPr marL="914336" indent="0">
              <a:buNone/>
              <a:defRPr sz="1800" b="1"/>
            </a:lvl3pPr>
            <a:lvl4pPr marL="1371504" indent="0">
              <a:buNone/>
              <a:defRPr sz="1600" b="1"/>
            </a:lvl4pPr>
            <a:lvl5pPr marL="1828672" indent="0">
              <a:buNone/>
              <a:defRPr sz="1600" b="1"/>
            </a:lvl5pPr>
            <a:lvl6pPr marL="2285840" indent="0">
              <a:buNone/>
              <a:defRPr sz="1600" b="1"/>
            </a:lvl6pPr>
            <a:lvl7pPr marL="2743008" indent="0">
              <a:buNone/>
              <a:defRPr sz="1600" b="1"/>
            </a:lvl7pPr>
            <a:lvl8pPr marL="3200175" indent="0">
              <a:buNone/>
              <a:defRPr sz="1600" b="1"/>
            </a:lvl8pPr>
            <a:lvl9pPr marL="3657344"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588B87-5099-7F8A-71DB-B2E61C1354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7E4695-C994-56EE-FBF1-EBCF107E5CF1}"/>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8" name="Footer Placeholder 7">
            <a:extLst>
              <a:ext uri="{FF2B5EF4-FFF2-40B4-BE49-F238E27FC236}">
                <a16:creationId xmlns:a16="http://schemas.microsoft.com/office/drawing/2014/main" id="{7EB3B8A8-652A-AB44-243E-1CEEAA999DC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6F2075-CEDE-6AA1-DB42-597544A42A02}"/>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2270771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64CA-D4AF-8998-60AE-CC2368FD06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E4A458-4B6A-1020-5A10-5E08B1530840}"/>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4" name="Footer Placeholder 3">
            <a:extLst>
              <a:ext uri="{FF2B5EF4-FFF2-40B4-BE49-F238E27FC236}">
                <a16:creationId xmlns:a16="http://schemas.microsoft.com/office/drawing/2014/main" id="{7A8C8F6A-C6BC-486B-1B3E-1892C2EF81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F32F0BA-21D4-4402-C826-19DCEF5AF2CD}"/>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1310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D61352-1A7A-67F8-9315-BA23E2B8BCE8}"/>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3" name="Footer Placeholder 2">
            <a:extLst>
              <a:ext uri="{FF2B5EF4-FFF2-40B4-BE49-F238E27FC236}">
                <a16:creationId xmlns:a16="http://schemas.microsoft.com/office/drawing/2014/main" id="{A193C2D3-DF04-8AF3-A860-7B84749FD74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7215D3-44DB-476E-C4B1-6B437F53E136}"/>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58057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D655-E17D-8D5D-1E06-9DEF2AAF7855}"/>
              </a:ext>
            </a:extLst>
          </p:cNvPr>
          <p:cNvSpPr>
            <a:spLocks noGrp="1"/>
          </p:cNvSpPr>
          <p:nvPr>
            <p:ph type="title"/>
          </p:nvPr>
        </p:nvSpPr>
        <p:spPr>
          <a:xfrm>
            <a:off x="839791"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3286A4-F925-2745-66B5-3F3A75C49148}"/>
              </a:ext>
            </a:extLst>
          </p:cNvPr>
          <p:cNvSpPr>
            <a:spLocks noGrp="1"/>
          </p:cNvSpPr>
          <p:nvPr>
            <p:ph idx="1"/>
          </p:nvPr>
        </p:nvSpPr>
        <p:spPr>
          <a:xfrm>
            <a:off x="5183188" y="987427"/>
            <a:ext cx="6172200" cy="4873625"/>
          </a:xfrm>
        </p:spPr>
        <p:txBody>
          <a:bodyPr/>
          <a:lstStyle>
            <a:lvl1pPr>
              <a:defRPr sz="3200"/>
            </a:lvl1pPr>
            <a:lvl2pPr>
              <a:defRPr sz="2799"/>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CB04FC-4BB2-D6D1-0F78-93D8A3D28B95}"/>
              </a:ext>
            </a:extLst>
          </p:cNvPr>
          <p:cNvSpPr>
            <a:spLocks noGrp="1"/>
          </p:cNvSpPr>
          <p:nvPr>
            <p:ph type="body" sz="half" idx="2"/>
          </p:nvPr>
        </p:nvSpPr>
        <p:spPr>
          <a:xfrm>
            <a:off x="839791" y="2057401"/>
            <a:ext cx="3932237" cy="3811588"/>
          </a:xfrm>
        </p:spPr>
        <p:txBody>
          <a:bodyPr/>
          <a:lstStyle>
            <a:lvl1pPr marL="0" indent="0">
              <a:buNone/>
              <a:defRPr sz="1600"/>
            </a:lvl1pPr>
            <a:lvl2pPr marL="457168" indent="0">
              <a:buNone/>
              <a:defRPr sz="1400"/>
            </a:lvl2pPr>
            <a:lvl3pPr marL="914336" indent="0">
              <a:buNone/>
              <a:defRPr sz="1200"/>
            </a:lvl3pPr>
            <a:lvl4pPr marL="1371504" indent="0">
              <a:buNone/>
              <a:defRPr sz="1000"/>
            </a:lvl4pPr>
            <a:lvl5pPr marL="1828672" indent="0">
              <a:buNone/>
              <a:defRPr sz="1000"/>
            </a:lvl5pPr>
            <a:lvl6pPr marL="2285840" indent="0">
              <a:buNone/>
              <a:defRPr sz="1000"/>
            </a:lvl6pPr>
            <a:lvl7pPr marL="2743008" indent="0">
              <a:buNone/>
              <a:defRPr sz="1000"/>
            </a:lvl7pPr>
            <a:lvl8pPr marL="3200175" indent="0">
              <a:buNone/>
              <a:defRPr sz="1000"/>
            </a:lvl8pPr>
            <a:lvl9pPr marL="365734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88010-20DC-555D-27DF-0AC3BDE87BD1}"/>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6" name="Footer Placeholder 5">
            <a:extLst>
              <a:ext uri="{FF2B5EF4-FFF2-40B4-BE49-F238E27FC236}">
                <a16:creationId xmlns:a16="http://schemas.microsoft.com/office/drawing/2014/main" id="{73A6128B-1FBE-D5B5-E3DD-F4F93A239F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82B314-F334-8F50-0D02-E67A0C08A2BC}"/>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352254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92E6-E931-1501-18DC-ED92423D16FD}"/>
              </a:ext>
            </a:extLst>
          </p:cNvPr>
          <p:cNvSpPr>
            <a:spLocks noGrp="1"/>
          </p:cNvSpPr>
          <p:nvPr>
            <p:ph type="title"/>
          </p:nvPr>
        </p:nvSpPr>
        <p:spPr>
          <a:xfrm>
            <a:off x="839791"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D78E7B-0D44-BEE7-BA23-7F500DE22BD6}"/>
              </a:ext>
            </a:extLst>
          </p:cNvPr>
          <p:cNvSpPr>
            <a:spLocks noGrp="1"/>
          </p:cNvSpPr>
          <p:nvPr>
            <p:ph type="pic" idx="1"/>
          </p:nvPr>
        </p:nvSpPr>
        <p:spPr>
          <a:xfrm>
            <a:off x="5183188" y="987427"/>
            <a:ext cx="6172200" cy="4873625"/>
          </a:xfrm>
        </p:spPr>
        <p:txBody>
          <a:bodyPr/>
          <a:lstStyle>
            <a:lvl1pPr marL="0" indent="0">
              <a:buNone/>
              <a:defRPr sz="3200"/>
            </a:lvl1pPr>
            <a:lvl2pPr marL="457168" indent="0">
              <a:buNone/>
              <a:defRPr sz="2799"/>
            </a:lvl2pPr>
            <a:lvl3pPr marL="914336" indent="0">
              <a:buNone/>
              <a:defRPr sz="2400"/>
            </a:lvl3pPr>
            <a:lvl4pPr marL="1371504" indent="0">
              <a:buNone/>
              <a:defRPr sz="1999"/>
            </a:lvl4pPr>
            <a:lvl5pPr marL="1828672" indent="0">
              <a:buNone/>
              <a:defRPr sz="1999"/>
            </a:lvl5pPr>
            <a:lvl6pPr marL="2285840" indent="0">
              <a:buNone/>
              <a:defRPr sz="1999"/>
            </a:lvl6pPr>
            <a:lvl7pPr marL="2743008" indent="0">
              <a:buNone/>
              <a:defRPr sz="1999"/>
            </a:lvl7pPr>
            <a:lvl8pPr marL="3200175" indent="0">
              <a:buNone/>
              <a:defRPr sz="1999"/>
            </a:lvl8pPr>
            <a:lvl9pPr marL="3657344" indent="0">
              <a:buNone/>
              <a:defRPr sz="1999"/>
            </a:lvl9pPr>
          </a:lstStyle>
          <a:p>
            <a:endParaRPr lang="en-IN"/>
          </a:p>
        </p:txBody>
      </p:sp>
      <p:sp>
        <p:nvSpPr>
          <p:cNvPr id="4" name="Text Placeholder 3">
            <a:extLst>
              <a:ext uri="{FF2B5EF4-FFF2-40B4-BE49-F238E27FC236}">
                <a16:creationId xmlns:a16="http://schemas.microsoft.com/office/drawing/2014/main" id="{C3E12878-CCEA-1CF3-E07C-D983FD76DCC8}"/>
              </a:ext>
            </a:extLst>
          </p:cNvPr>
          <p:cNvSpPr>
            <a:spLocks noGrp="1"/>
          </p:cNvSpPr>
          <p:nvPr>
            <p:ph type="body" sz="half" idx="2"/>
          </p:nvPr>
        </p:nvSpPr>
        <p:spPr>
          <a:xfrm>
            <a:off x="839791" y="2057401"/>
            <a:ext cx="3932237" cy="3811588"/>
          </a:xfrm>
        </p:spPr>
        <p:txBody>
          <a:bodyPr/>
          <a:lstStyle>
            <a:lvl1pPr marL="0" indent="0">
              <a:buNone/>
              <a:defRPr sz="1600"/>
            </a:lvl1pPr>
            <a:lvl2pPr marL="457168" indent="0">
              <a:buNone/>
              <a:defRPr sz="1400"/>
            </a:lvl2pPr>
            <a:lvl3pPr marL="914336" indent="0">
              <a:buNone/>
              <a:defRPr sz="1200"/>
            </a:lvl3pPr>
            <a:lvl4pPr marL="1371504" indent="0">
              <a:buNone/>
              <a:defRPr sz="1000"/>
            </a:lvl4pPr>
            <a:lvl5pPr marL="1828672" indent="0">
              <a:buNone/>
              <a:defRPr sz="1000"/>
            </a:lvl5pPr>
            <a:lvl6pPr marL="2285840" indent="0">
              <a:buNone/>
              <a:defRPr sz="1000"/>
            </a:lvl6pPr>
            <a:lvl7pPr marL="2743008" indent="0">
              <a:buNone/>
              <a:defRPr sz="1000"/>
            </a:lvl7pPr>
            <a:lvl8pPr marL="3200175" indent="0">
              <a:buNone/>
              <a:defRPr sz="1000"/>
            </a:lvl8pPr>
            <a:lvl9pPr marL="365734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36CB34-882D-037A-EA40-F0044E56436A}"/>
              </a:ext>
            </a:extLst>
          </p:cNvPr>
          <p:cNvSpPr>
            <a:spLocks noGrp="1"/>
          </p:cNvSpPr>
          <p:nvPr>
            <p:ph type="dt" sz="half" idx="10"/>
          </p:nvPr>
        </p:nvSpPr>
        <p:spPr/>
        <p:txBody>
          <a:bodyPr/>
          <a:lstStyle/>
          <a:p>
            <a:fld id="{18DF420D-1E16-4DAE-9063-075E1A5061DA}" type="datetimeFigureOut">
              <a:rPr lang="en-IN" smtClean="0"/>
              <a:t>09-02-2024</a:t>
            </a:fld>
            <a:endParaRPr lang="en-IN"/>
          </a:p>
        </p:txBody>
      </p:sp>
      <p:sp>
        <p:nvSpPr>
          <p:cNvPr id="6" name="Footer Placeholder 5">
            <a:extLst>
              <a:ext uri="{FF2B5EF4-FFF2-40B4-BE49-F238E27FC236}">
                <a16:creationId xmlns:a16="http://schemas.microsoft.com/office/drawing/2014/main" id="{3B850802-1626-907D-7276-3BBF5DED3B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3FC3C7-6081-B727-F7B4-22DF11F0BA40}"/>
              </a:ext>
            </a:extLst>
          </p:cNvPr>
          <p:cNvSpPr>
            <a:spLocks noGrp="1"/>
          </p:cNvSpPr>
          <p:nvPr>
            <p:ph type="sldNum" sz="quarter" idx="12"/>
          </p:nvPr>
        </p:nvSpPr>
        <p:spPr/>
        <p:txBody>
          <a:bodyPr/>
          <a:lstStyle/>
          <a:p>
            <a:fld id="{CC760F1C-FAE7-4D5C-8A54-6E1DBBE2BF5A}" type="slidenum">
              <a:rPr lang="en-IN" smtClean="0"/>
              <a:t>‹#›</a:t>
            </a:fld>
            <a:endParaRPr lang="en-IN"/>
          </a:p>
        </p:txBody>
      </p:sp>
    </p:spTree>
    <p:extLst>
      <p:ext uri="{BB962C8B-B14F-4D97-AF65-F5344CB8AC3E}">
        <p14:creationId xmlns:p14="http://schemas.microsoft.com/office/powerpoint/2010/main" val="164517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58856-73E6-FF05-2147-435CA4423A9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963E7F-5B0E-8C27-1AE1-7828286AF5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B0ECA4-57BC-86C0-208A-B719316F228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F420D-1E16-4DAE-9063-075E1A5061DA}" type="datetimeFigureOut">
              <a:rPr lang="en-IN" smtClean="0"/>
              <a:t>09-02-2024</a:t>
            </a:fld>
            <a:endParaRPr lang="en-IN"/>
          </a:p>
        </p:txBody>
      </p:sp>
      <p:sp>
        <p:nvSpPr>
          <p:cNvPr id="5" name="Footer Placeholder 4">
            <a:extLst>
              <a:ext uri="{FF2B5EF4-FFF2-40B4-BE49-F238E27FC236}">
                <a16:creationId xmlns:a16="http://schemas.microsoft.com/office/drawing/2014/main" id="{C1FF3988-D5AC-A835-509F-572E424BF35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9CD5598-71CD-450E-8A81-004656C9FB6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60F1C-FAE7-4D5C-8A54-6E1DBBE2BF5A}" type="slidenum">
              <a:rPr lang="en-IN" smtClean="0"/>
              <a:t>‹#›</a:t>
            </a:fld>
            <a:endParaRPr lang="en-IN"/>
          </a:p>
        </p:txBody>
      </p:sp>
    </p:spTree>
    <p:extLst>
      <p:ext uri="{BB962C8B-B14F-4D97-AF65-F5344CB8AC3E}">
        <p14:creationId xmlns:p14="http://schemas.microsoft.com/office/powerpoint/2010/main" val="2348956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3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84" indent="-228584" algn="l" defTabSz="91433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752" indent="-228584" algn="l" defTabSz="91433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20" indent="-228584" algn="l" defTabSz="91433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600088" indent="-228584" algn="l" defTabSz="9143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56" indent="-228584" algn="l" defTabSz="9143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24" indent="-228584" algn="l" defTabSz="9143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92" indent="-228584" algn="l" defTabSz="9143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60" indent="-228584" algn="l" defTabSz="9143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28" indent="-228584" algn="l" defTabSz="9143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6" rtl="0" eaLnBrk="1" latinLnBrk="0" hangingPunct="1">
        <a:defRPr sz="1800" kern="1200">
          <a:solidFill>
            <a:schemeClr val="tx1"/>
          </a:solidFill>
          <a:latin typeface="+mn-lt"/>
          <a:ea typeface="+mn-ea"/>
          <a:cs typeface="+mn-cs"/>
        </a:defRPr>
      </a:lvl1pPr>
      <a:lvl2pPr marL="457168" algn="l" defTabSz="914336" rtl="0" eaLnBrk="1" latinLnBrk="0" hangingPunct="1">
        <a:defRPr sz="1800" kern="1200">
          <a:solidFill>
            <a:schemeClr val="tx1"/>
          </a:solidFill>
          <a:latin typeface="+mn-lt"/>
          <a:ea typeface="+mn-ea"/>
          <a:cs typeface="+mn-cs"/>
        </a:defRPr>
      </a:lvl2pPr>
      <a:lvl3pPr marL="914336" algn="l" defTabSz="914336" rtl="0" eaLnBrk="1" latinLnBrk="0" hangingPunct="1">
        <a:defRPr sz="1800" kern="1200">
          <a:solidFill>
            <a:schemeClr val="tx1"/>
          </a:solidFill>
          <a:latin typeface="+mn-lt"/>
          <a:ea typeface="+mn-ea"/>
          <a:cs typeface="+mn-cs"/>
        </a:defRPr>
      </a:lvl3pPr>
      <a:lvl4pPr marL="1371504" algn="l" defTabSz="914336" rtl="0" eaLnBrk="1" latinLnBrk="0" hangingPunct="1">
        <a:defRPr sz="1800" kern="1200">
          <a:solidFill>
            <a:schemeClr val="tx1"/>
          </a:solidFill>
          <a:latin typeface="+mn-lt"/>
          <a:ea typeface="+mn-ea"/>
          <a:cs typeface="+mn-cs"/>
        </a:defRPr>
      </a:lvl4pPr>
      <a:lvl5pPr marL="1828672" algn="l" defTabSz="914336" rtl="0" eaLnBrk="1" latinLnBrk="0" hangingPunct="1">
        <a:defRPr sz="1800" kern="1200">
          <a:solidFill>
            <a:schemeClr val="tx1"/>
          </a:solidFill>
          <a:latin typeface="+mn-lt"/>
          <a:ea typeface="+mn-ea"/>
          <a:cs typeface="+mn-cs"/>
        </a:defRPr>
      </a:lvl5pPr>
      <a:lvl6pPr marL="2285840" algn="l" defTabSz="914336" rtl="0" eaLnBrk="1" latinLnBrk="0" hangingPunct="1">
        <a:defRPr sz="1800" kern="1200">
          <a:solidFill>
            <a:schemeClr val="tx1"/>
          </a:solidFill>
          <a:latin typeface="+mn-lt"/>
          <a:ea typeface="+mn-ea"/>
          <a:cs typeface="+mn-cs"/>
        </a:defRPr>
      </a:lvl6pPr>
      <a:lvl7pPr marL="2743008" algn="l" defTabSz="914336" rtl="0" eaLnBrk="1" latinLnBrk="0" hangingPunct="1">
        <a:defRPr sz="1800" kern="1200">
          <a:solidFill>
            <a:schemeClr val="tx1"/>
          </a:solidFill>
          <a:latin typeface="+mn-lt"/>
          <a:ea typeface="+mn-ea"/>
          <a:cs typeface="+mn-cs"/>
        </a:defRPr>
      </a:lvl7pPr>
      <a:lvl8pPr marL="3200175" algn="l" defTabSz="914336" rtl="0" eaLnBrk="1" latinLnBrk="0" hangingPunct="1">
        <a:defRPr sz="1800" kern="1200">
          <a:solidFill>
            <a:schemeClr val="tx1"/>
          </a:solidFill>
          <a:latin typeface="+mn-lt"/>
          <a:ea typeface="+mn-ea"/>
          <a:cs typeface="+mn-cs"/>
        </a:defRPr>
      </a:lvl8pPr>
      <a:lvl9pPr marL="3657344" algn="l" defTabSz="91433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image" Target="../media/image45.png"/><Relationship Id="rId4" Type="http://schemas.openxmlformats.org/officeDocument/2006/relationships/chart" Target="../charts/char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B56107-DC3F-43F6-45C0-DD2CFBC6CD85}"/>
              </a:ext>
            </a:extLst>
          </p:cNvPr>
          <p:cNvSpPr/>
          <p:nvPr/>
        </p:nvSpPr>
        <p:spPr>
          <a:xfrm>
            <a:off x="-117106" y="1594736"/>
            <a:ext cx="6692900" cy="1015534"/>
          </a:xfrm>
          <a:prstGeom prst="rect">
            <a:avLst/>
          </a:prstGeom>
          <a:noFill/>
        </p:spPr>
        <p:txBody>
          <a:bodyPr wrap="square" lIns="91440" tIns="45720" rIns="91440" bIns="45720">
            <a:spAutoFit/>
          </a:bodyPr>
          <a:lstStyle/>
          <a:p>
            <a:pPr algn="ctr"/>
            <a:r>
              <a:rPr lang="en-GB" sz="5999"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Capstone Project </a:t>
            </a:r>
          </a:p>
        </p:txBody>
      </p:sp>
      <p:sp>
        <p:nvSpPr>
          <p:cNvPr id="9" name="Rectangle 8">
            <a:extLst>
              <a:ext uri="{FF2B5EF4-FFF2-40B4-BE49-F238E27FC236}">
                <a16:creationId xmlns:a16="http://schemas.microsoft.com/office/drawing/2014/main" id="{A54238AA-F4A7-4207-9230-04E32B0EC97C}"/>
              </a:ext>
            </a:extLst>
          </p:cNvPr>
          <p:cNvSpPr/>
          <p:nvPr/>
        </p:nvSpPr>
        <p:spPr>
          <a:xfrm>
            <a:off x="2799184" y="2960555"/>
            <a:ext cx="8332602"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8800" b="1" dirty="0">
                <a:ln/>
                <a:solidFill>
                  <a:schemeClr val="accent4"/>
                </a:solidFill>
              </a:rPr>
              <a:t>Weather Analysis</a:t>
            </a:r>
          </a:p>
        </p:txBody>
      </p:sp>
    </p:spTree>
    <p:extLst>
      <p:ext uri="{BB962C8B-B14F-4D97-AF65-F5344CB8AC3E}">
        <p14:creationId xmlns:p14="http://schemas.microsoft.com/office/powerpoint/2010/main" val="2742244351"/>
      </p:ext>
    </p:extLst>
  </p:cSld>
  <p:clrMapOvr>
    <a:masterClrMapping/>
  </p:clrMapOvr>
  <mc:AlternateContent xmlns:mc="http://schemas.openxmlformats.org/markup-compatibility/2006" xmlns:p14="http://schemas.microsoft.com/office/powerpoint/2010/main">
    <mc:Choice Requires="p14">
      <p:transition spd="slow" p14:dur="2000" advTm="23478"/>
    </mc:Choice>
    <mc:Fallback xmlns="">
      <p:transition spd="slow" advTm="234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B752238C-EC93-53CD-AE47-430824FD06C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78DFA9A-2B61-C33D-B147-9E7FFE99119D}"/>
              </a:ext>
            </a:extLst>
          </p:cNvPr>
          <p:cNvPicPr>
            <a:picLocks noChangeAspect="1"/>
          </p:cNvPicPr>
          <p:nvPr/>
        </p:nvPicPr>
        <p:blipFill>
          <a:blip r:embed="rId2"/>
          <a:stretch>
            <a:fillRect/>
          </a:stretch>
        </p:blipFill>
        <p:spPr>
          <a:xfrm>
            <a:off x="151889" y="485885"/>
            <a:ext cx="7144649" cy="5382376"/>
          </a:xfrm>
          <a:prstGeom prst="rect">
            <a:avLst/>
          </a:prstGeom>
        </p:spPr>
      </p:pic>
      <p:sp>
        <p:nvSpPr>
          <p:cNvPr id="5" name="TextBox 4">
            <a:extLst>
              <a:ext uri="{FF2B5EF4-FFF2-40B4-BE49-F238E27FC236}">
                <a16:creationId xmlns:a16="http://schemas.microsoft.com/office/drawing/2014/main" id="{EE867B70-4A15-7C30-19F6-F464F92CA794}"/>
              </a:ext>
            </a:extLst>
          </p:cNvPr>
          <p:cNvSpPr txBox="1"/>
          <p:nvPr/>
        </p:nvSpPr>
        <p:spPr>
          <a:xfrm>
            <a:off x="7828384" y="485885"/>
            <a:ext cx="3993502" cy="3908762"/>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How does humidity vary across different cities? Generate a heatmap in Power BI to visualize this variation.</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US"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rPr>
              <a:t>The Power BI Heatmap shows the humidity across different cities, here you can see most of the cities has high humidity and very few cities has low humidity</a:t>
            </a:r>
          </a:p>
          <a:p>
            <a:endParaRPr lang="en-IN" dirty="0"/>
          </a:p>
        </p:txBody>
      </p:sp>
    </p:spTree>
    <p:extLst>
      <p:ext uri="{BB962C8B-B14F-4D97-AF65-F5344CB8AC3E}">
        <p14:creationId xmlns:p14="http://schemas.microsoft.com/office/powerpoint/2010/main" val="1247699479"/>
      </p:ext>
    </p:extLst>
  </p:cSld>
  <p:clrMapOvr>
    <a:masterClrMapping/>
  </p:clrMapOvr>
  <mc:AlternateContent xmlns:mc="http://schemas.openxmlformats.org/markup-compatibility/2006" xmlns:p14="http://schemas.microsoft.com/office/powerpoint/2010/main">
    <mc:Choice Requires="p14">
      <p:transition spd="slow" p14:dur="2000" advTm="31503"/>
    </mc:Choice>
    <mc:Fallback xmlns="">
      <p:transition spd="slow" advTm="315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7BB437FF-AB35-1068-6543-EA87A2E42E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3CB22C-3FA5-3481-A96C-99D0720BEDDA}"/>
              </a:ext>
            </a:extLst>
          </p:cNvPr>
          <p:cNvPicPr>
            <a:picLocks noChangeAspect="1"/>
          </p:cNvPicPr>
          <p:nvPr/>
        </p:nvPicPr>
        <p:blipFill>
          <a:blip r:embed="rId2"/>
          <a:stretch>
            <a:fillRect/>
          </a:stretch>
        </p:blipFill>
        <p:spPr>
          <a:xfrm>
            <a:off x="438542" y="1085850"/>
            <a:ext cx="11364685" cy="5772150"/>
          </a:xfrm>
          <a:prstGeom prst="rect">
            <a:avLst/>
          </a:prstGeom>
        </p:spPr>
      </p:pic>
      <p:sp>
        <p:nvSpPr>
          <p:cNvPr id="7" name="TextBox 6">
            <a:extLst>
              <a:ext uri="{FF2B5EF4-FFF2-40B4-BE49-F238E27FC236}">
                <a16:creationId xmlns:a16="http://schemas.microsoft.com/office/drawing/2014/main" id="{6E1F867E-6ABB-86EF-2E98-5AAD7934671B}"/>
              </a:ext>
            </a:extLst>
          </p:cNvPr>
          <p:cNvSpPr txBox="1"/>
          <p:nvPr/>
        </p:nvSpPr>
        <p:spPr>
          <a:xfrm>
            <a:off x="4857749" y="228600"/>
            <a:ext cx="2476500" cy="510778"/>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IN" sz="2400" b="1" dirty="0">
                <a:ln w="6600">
                  <a:solidFill>
                    <a:schemeClr val="accent2"/>
                  </a:solidFill>
                  <a:prstDash val="solid"/>
                </a:ln>
                <a:solidFill>
                  <a:srgbClr val="FFFFFF"/>
                </a:solidFill>
                <a:effectLst>
                  <a:outerShdw dist="38100" dir="2700000" algn="tl" rotWithShape="0">
                    <a:schemeClr val="accent2"/>
                  </a:outerShdw>
                </a:effectLst>
              </a:rPr>
              <a:t>Pressure</a:t>
            </a:r>
            <a:r>
              <a:rPr lang="en-IN" sz="2276" b="1" dirty="0"/>
              <a:t> </a:t>
            </a:r>
            <a:r>
              <a:rPr lang="en-IN" sz="2400" b="1" dirty="0">
                <a:ln w="6600">
                  <a:solidFill>
                    <a:schemeClr val="accent2"/>
                  </a:solidFill>
                  <a:prstDash val="solid"/>
                </a:ln>
                <a:solidFill>
                  <a:srgbClr val="FFFFFF"/>
                </a:solidFill>
                <a:effectLst>
                  <a:outerShdw dist="38100" dir="2700000" algn="tl" rotWithShape="0">
                    <a:schemeClr val="accent2"/>
                  </a:outerShdw>
                </a:effectLst>
              </a:rPr>
              <a:t>Analysis</a:t>
            </a:r>
            <a:endParaRPr lang="en-IN" sz="2400" b="1" dirty="0"/>
          </a:p>
        </p:txBody>
      </p:sp>
    </p:spTree>
    <p:extLst>
      <p:ext uri="{BB962C8B-B14F-4D97-AF65-F5344CB8AC3E}">
        <p14:creationId xmlns:p14="http://schemas.microsoft.com/office/powerpoint/2010/main" val="707508246"/>
      </p:ext>
    </p:extLst>
  </p:cSld>
  <p:clrMapOvr>
    <a:masterClrMapping/>
  </p:clrMapOvr>
  <mc:AlternateContent xmlns:mc="http://schemas.openxmlformats.org/markup-compatibility/2006" xmlns:p14="http://schemas.microsoft.com/office/powerpoint/2010/main">
    <mc:Choice Requires="p14">
      <p:transition spd="slow" p14:dur="2000" advTm="25815"/>
    </mc:Choice>
    <mc:Fallback xmlns="">
      <p:transition spd="slow" advTm="2581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2A9DF82F-C037-0134-E8C7-EC9AF49A630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54CE27-C920-F677-100B-1559AA40B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232" y="1219014"/>
            <a:ext cx="6363588" cy="2667372"/>
          </a:xfrm>
          <a:prstGeom prst="rect">
            <a:avLst/>
          </a:prstGeom>
        </p:spPr>
      </p:pic>
      <p:sp>
        <p:nvSpPr>
          <p:cNvPr id="2" name="TextBox 1">
            <a:extLst>
              <a:ext uri="{FF2B5EF4-FFF2-40B4-BE49-F238E27FC236}">
                <a16:creationId xmlns:a16="http://schemas.microsoft.com/office/drawing/2014/main" id="{52FE9D88-0E52-500D-DF30-F4EA511905B2}"/>
              </a:ext>
            </a:extLst>
          </p:cNvPr>
          <p:cNvSpPr txBox="1"/>
          <p:nvPr/>
        </p:nvSpPr>
        <p:spPr>
          <a:xfrm>
            <a:off x="7380514" y="606490"/>
            <a:ext cx="4534678" cy="4585871"/>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Create a Power BI scatter plot to show the relationship between wind speed and air pressure for a specific city.</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IN" sz="2200" b="1" i="0" dirty="0">
                <a:ln w="6600">
                  <a:solidFill>
                    <a:schemeClr val="accent2"/>
                  </a:solidFill>
                  <a:prstDash val="solid"/>
                </a:ln>
                <a:solidFill>
                  <a:srgbClr val="FFFFFF"/>
                </a:solidFill>
                <a:effectLst>
                  <a:outerShdw dist="38100" dir="2700000" algn="tl" rotWithShape="0">
                    <a:schemeClr val="accent2"/>
                  </a:outerShdw>
                </a:effectLst>
                <a:latin typeface="Söhne"/>
              </a:rPr>
              <a:t>The Power BI scatter plot showed a negative correlation between wind speed and air pressure in a city. Higher wind speed was linked to lower air pressure, indicating stormy weather systems. Valuable for meteorology and storm monitoring.</a:t>
            </a:r>
            <a:endParaRPr lang="en-US"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endParaRPr>
          </a:p>
          <a:p>
            <a:endParaRPr lang="en-IN" dirty="0"/>
          </a:p>
        </p:txBody>
      </p:sp>
    </p:spTree>
    <p:extLst>
      <p:ext uri="{BB962C8B-B14F-4D97-AF65-F5344CB8AC3E}">
        <p14:creationId xmlns:p14="http://schemas.microsoft.com/office/powerpoint/2010/main" val="3213694460"/>
      </p:ext>
    </p:extLst>
  </p:cSld>
  <p:clrMapOvr>
    <a:masterClrMapping/>
  </p:clrMapOvr>
  <mc:AlternateContent xmlns:mc="http://schemas.openxmlformats.org/markup-compatibility/2006" xmlns:p14="http://schemas.microsoft.com/office/powerpoint/2010/main">
    <mc:Choice Requires="p14">
      <p:transition spd="slow" p14:dur="2000" advTm="36846"/>
    </mc:Choice>
    <mc:Fallback xmlns="">
      <p:transition spd="slow" advTm="3684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694EDBA4-F591-DCFD-6811-7A481AE3D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D618A1-8DDC-16BF-7A4E-2EEA0C08E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389" y="1047565"/>
            <a:ext cx="4115374" cy="2686425"/>
          </a:xfrm>
          <a:prstGeom prst="rect">
            <a:avLst/>
          </a:prstGeom>
        </p:spPr>
      </p:pic>
      <p:sp>
        <p:nvSpPr>
          <p:cNvPr id="2" name="TextBox 1">
            <a:extLst>
              <a:ext uri="{FF2B5EF4-FFF2-40B4-BE49-F238E27FC236}">
                <a16:creationId xmlns:a16="http://schemas.microsoft.com/office/drawing/2014/main" id="{D8CBDADF-AD5F-B0DC-57FA-3A00D76DB44E}"/>
              </a:ext>
            </a:extLst>
          </p:cNvPr>
          <p:cNvSpPr txBox="1"/>
          <p:nvPr/>
        </p:nvSpPr>
        <p:spPr>
          <a:xfrm>
            <a:off x="6270171" y="718457"/>
            <a:ext cx="5635690" cy="2739211"/>
          </a:xfrm>
          <a:prstGeom prst="rect">
            <a:avLst/>
          </a:prstGeom>
          <a:noFill/>
        </p:spPr>
        <p:txBody>
          <a:bodyPr wrap="square" rtlCol="0">
            <a:spAutoFit/>
          </a:bodyPr>
          <a:lstStyle/>
          <a:p>
            <a:r>
              <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Create a Pie Chart to show the Pressure by years ?</a:t>
            </a:r>
          </a:p>
          <a:p>
            <a:endParaRPr lang="en-IN" dirty="0"/>
          </a:p>
          <a:p>
            <a:r>
              <a:rPr lang="en-IN" sz="2200" b="1" dirty="0">
                <a:ln w="6600">
                  <a:solidFill>
                    <a:schemeClr val="accent2"/>
                  </a:solidFill>
                  <a:prstDash val="solid"/>
                </a:ln>
                <a:solidFill>
                  <a:srgbClr val="FFFFFF"/>
                </a:solidFill>
                <a:effectLst>
                  <a:outerShdw dist="38100" dir="2700000" algn="tl" rotWithShape="0">
                    <a:schemeClr val="accent2"/>
                  </a:outerShdw>
                </a:effectLst>
              </a:rPr>
              <a:t>The Power BI Pie Chart divide the pressure in years here you can see 2012 and 2016 has low pressure on the other hand 2015 has high pressure as compare to other years</a:t>
            </a:r>
          </a:p>
          <a:p>
            <a:endParaRPr lang="en-IN" dirty="0"/>
          </a:p>
        </p:txBody>
      </p:sp>
    </p:spTree>
    <p:extLst>
      <p:ext uri="{BB962C8B-B14F-4D97-AF65-F5344CB8AC3E}">
        <p14:creationId xmlns:p14="http://schemas.microsoft.com/office/powerpoint/2010/main" val="588097320"/>
      </p:ext>
    </p:extLst>
  </p:cSld>
  <p:clrMapOvr>
    <a:masterClrMapping/>
  </p:clrMapOvr>
  <mc:AlternateContent xmlns:mc="http://schemas.openxmlformats.org/markup-compatibility/2006" xmlns:p14="http://schemas.microsoft.com/office/powerpoint/2010/main">
    <mc:Choice Requires="p14">
      <p:transition spd="slow" p14:dur="2000" advTm="6410"/>
    </mc:Choice>
    <mc:Fallback xmlns="">
      <p:transition spd="slow" advTm="64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23B2B36B-CD36-8709-1D0B-1D49AD847D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CC9957F-29D6-AE60-FEB1-6219E3C6F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77" y="3333549"/>
            <a:ext cx="7706801" cy="2915057"/>
          </a:xfrm>
          <a:prstGeom prst="rect">
            <a:avLst/>
          </a:prstGeom>
        </p:spPr>
      </p:pic>
      <p:pic>
        <p:nvPicPr>
          <p:cNvPr id="5" name="Picture 4">
            <a:extLst>
              <a:ext uri="{FF2B5EF4-FFF2-40B4-BE49-F238E27FC236}">
                <a16:creationId xmlns:a16="http://schemas.microsoft.com/office/drawing/2014/main" id="{BEE55A1F-303F-AF97-5209-F75F10E18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87" y="247445"/>
            <a:ext cx="2705478" cy="2972215"/>
          </a:xfrm>
          <a:prstGeom prst="rect">
            <a:avLst/>
          </a:prstGeom>
        </p:spPr>
      </p:pic>
      <p:sp>
        <p:nvSpPr>
          <p:cNvPr id="2" name="TextBox 1">
            <a:extLst>
              <a:ext uri="{FF2B5EF4-FFF2-40B4-BE49-F238E27FC236}">
                <a16:creationId xmlns:a16="http://schemas.microsoft.com/office/drawing/2014/main" id="{68B9729F-DC68-C6C2-8035-BE993180C9BE}"/>
              </a:ext>
            </a:extLst>
          </p:cNvPr>
          <p:cNvSpPr txBox="1"/>
          <p:nvPr/>
        </p:nvSpPr>
        <p:spPr>
          <a:xfrm>
            <a:off x="8126235" y="563560"/>
            <a:ext cx="3928188" cy="5293757"/>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Can you create a time-series chart in Power BI showing the relationship between wind speed and air pressure for a specific city?</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US"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rPr>
              <a:t>Here you </a:t>
            </a:r>
            <a:r>
              <a:rPr lang="en-US" sz="2200" b="1" dirty="0">
                <a:ln w="6600">
                  <a:solidFill>
                    <a:schemeClr val="accent2"/>
                  </a:solidFill>
                  <a:prstDash val="solid"/>
                </a:ln>
                <a:solidFill>
                  <a:srgbClr val="FFFFFF"/>
                </a:solidFill>
                <a:effectLst>
                  <a:outerShdw dist="38100" dir="2700000" algn="tl" rotWithShape="0">
                    <a:schemeClr val="accent2"/>
                  </a:outerShdw>
                </a:effectLst>
                <a:latin typeface="Plus Jakarta Sans"/>
              </a:rPr>
              <a:t>can see t</a:t>
            </a:r>
            <a:r>
              <a:rPr lang="en-US"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rPr>
              <a:t>he Power BI Time-Series Chart shows the relationship between wind speed and air pressure for cities, also you can identify the relationship between any of the cities after selecting cities in slicer</a:t>
            </a:r>
          </a:p>
          <a:p>
            <a:endParaRPr lang="en-IN" dirty="0"/>
          </a:p>
        </p:txBody>
      </p:sp>
    </p:spTree>
    <p:extLst>
      <p:ext uri="{BB962C8B-B14F-4D97-AF65-F5344CB8AC3E}">
        <p14:creationId xmlns:p14="http://schemas.microsoft.com/office/powerpoint/2010/main" val="4111933822"/>
      </p:ext>
    </p:extLst>
  </p:cSld>
  <p:clrMapOvr>
    <a:masterClrMapping/>
  </p:clrMapOvr>
  <mc:AlternateContent xmlns:mc="http://schemas.openxmlformats.org/markup-compatibility/2006" xmlns:p14="http://schemas.microsoft.com/office/powerpoint/2010/main">
    <mc:Choice Requires="p14">
      <p:transition spd="slow" p14:dur="2000" advTm="25926"/>
    </mc:Choice>
    <mc:Fallback xmlns="">
      <p:transition spd="slow" advTm="2592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5CEF9D41-9418-89A4-A72B-07001C2589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2235E1-4CA6-00B2-D214-827DAD7BF089}"/>
              </a:ext>
            </a:extLst>
          </p:cNvPr>
          <p:cNvSpPr txBox="1"/>
          <p:nvPr/>
        </p:nvSpPr>
        <p:spPr>
          <a:xfrm>
            <a:off x="4476752" y="190500"/>
            <a:ext cx="3238501" cy="510778"/>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IN" sz="2400" b="1" dirty="0">
                <a:ln w="6600">
                  <a:solidFill>
                    <a:schemeClr val="accent2"/>
                  </a:solidFill>
                  <a:prstDash val="solid"/>
                </a:ln>
                <a:solidFill>
                  <a:srgbClr val="FFFFFF"/>
                </a:solidFill>
                <a:effectLst>
                  <a:outerShdw dist="38100" dir="2700000" algn="tl" rotWithShape="0">
                    <a:schemeClr val="accent2"/>
                  </a:outerShdw>
                </a:effectLst>
              </a:rPr>
              <a:t>Temperature</a:t>
            </a:r>
            <a:r>
              <a:rPr lang="en-IN" sz="2276" b="1" dirty="0"/>
              <a:t> </a:t>
            </a:r>
            <a:r>
              <a:rPr lang="en-IN" sz="2400" b="1" dirty="0">
                <a:ln w="6600">
                  <a:solidFill>
                    <a:schemeClr val="accent2"/>
                  </a:solidFill>
                  <a:prstDash val="solid"/>
                </a:ln>
                <a:solidFill>
                  <a:srgbClr val="FFFFFF"/>
                </a:solidFill>
                <a:effectLst>
                  <a:outerShdw dist="38100" dir="2700000" algn="tl" rotWithShape="0">
                    <a:schemeClr val="accent2"/>
                  </a:outerShdw>
                </a:effectLst>
              </a:rPr>
              <a:t>Analysis</a:t>
            </a:r>
            <a:endParaRPr lang="en-IN" sz="2400" b="1" dirty="0"/>
          </a:p>
        </p:txBody>
      </p:sp>
      <p:pic>
        <p:nvPicPr>
          <p:cNvPr id="6" name="Picture 5">
            <a:extLst>
              <a:ext uri="{FF2B5EF4-FFF2-40B4-BE49-F238E27FC236}">
                <a16:creationId xmlns:a16="http://schemas.microsoft.com/office/drawing/2014/main" id="{03270E3B-E79F-DF5D-2370-EC16F3AC55E2}"/>
              </a:ext>
            </a:extLst>
          </p:cNvPr>
          <p:cNvPicPr>
            <a:picLocks noChangeAspect="1"/>
          </p:cNvPicPr>
          <p:nvPr/>
        </p:nvPicPr>
        <p:blipFill>
          <a:blip r:embed="rId2"/>
          <a:stretch>
            <a:fillRect/>
          </a:stretch>
        </p:blipFill>
        <p:spPr>
          <a:xfrm>
            <a:off x="419879" y="923927"/>
            <a:ext cx="11290040" cy="5934075"/>
          </a:xfrm>
          <a:prstGeom prst="rect">
            <a:avLst/>
          </a:prstGeom>
        </p:spPr>
      </p:pic>
    </p:spTree>
    <p:extLst>
      <p:ext uri="{BB962C8B-B14F-4D97-AF65-F5344CB8AC3E}">
        <p14:creationId xmlns:p14="http://schemas.microsoft.com/office/powerpoint/2010/main" val="251472094"/>
      </p:ext>
    </p:extLst>
  </p:cSld>
  <p:clrMapOvr>
    <a:masterClrMapping/>
  </p:clrMapOvr>
  <mc:AlternateContent xmlns:mc="http://schemas.openxmlformats.org/markup-compatibility/2006" xmlns:p14="http://schemas.microsoft.com/office/powerpoint/2010/main">
    <mc:Choice Requires="p14">
      <p:transition spd="slow" p14:dur="2000" advTm="34360"/>
    </mc:Choice>
    <mc:Fallback xmlns="">
      <p:transition spd="slow" advTm="3436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7650F7D7-3CE2-8081-2E37-0A84C5119A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C71198-7AA2-D773-05A3-F90511A1DCFC}"/>
              </a:ext>
            </a:extLst>
          </p:cNvPr>
          <p:cNvSpPr txBox="1"/>
          <p:nvPr/>
        </p:nvSpPr>
        <p:spPr>
          <a:xfrm>
            <a:off x="7903029" y="475861"/>
            <a:ext cx="4012163" cy="5847755"/>
          </a:xfrm>
          <a:prstGeom prst="rect">
            <a:avLst/>
          </a:prstGeom>
          <a:noFill/>
        </p:spPr>
        <p:txBody>
          <a:bodyPr wrap="square" rtlCol="0">
            <a:spAutoFit/>
          </a:bodyPr>
          <a:lstStyle/>
          <a:p>
            <a:pPr algn="just"/>
            <a:r>
              <a:rPr lang="en-IN"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Can you build a heatmap in Power BI to show the temperature ranges for cities across different countries?</a:t>
            </a:r>
          </a:p>
          <a:p>
            <a:pPr algn="just"/>
            <a:endParaRPr lang="en-IN" sz="1800" b="1" i="0" dirty="0">
              <a:solidFill>
                <a:schemeClr val="bg1"/>
              </a:solidFill>
              <a:effectLst/>
              <a:latin typeface="Plus Jakarta Sans"/>
            </a:endParaRPr>
          </a:p>
          <a:p>
            <a:pPr algn="just"/>
            <a:r>
              <a:rPr lang="en-IN" sz="2200" b="1" i="0" dirty="0">
                <a:ln w="6600">
                  <a:solidFill>
                    <a:schemeClr val="accent2"/>
                  </a:solidFill>
                  <a:prstDash val="solid"/>
                </a:ln>
                <a:solidFill>
                  <a:srgbClr val="FFFFFF"/>
                </a:solidFill>
                <a:effectLst>
                  <a:outerShdw dist="38100" dir="2700000" algn="tl" rotWithShape="0">
                    <a:schemeClr val="accent2"/>
                  </a:outerShdw>
                </a:effectLst>
                <a:latin typeface="Söhne"/>
              </a:rPr>
              <a:t>The Power BI heatmap visualized global temperature ranges. Equatorial regions stayed consistently warm, while distant areas experienced more seasonal variations. Coastal cities displayed milder temperature ranges due to the sea's influence. Valuable for climate analysis and urban planning.</a:t>
            </a:r>
            <a:endParaRPr lang="en-US" sz="2200" b="1" dirty="0">
              <a:ln w="6600">
                <a:solidFill>
                  <a:schemeClr val="accent2"/>
                </a:solidFill>
                <a:prstDash val="solid"/>
              </a:ln>
              <a:solidFill>
                <a:srgbClr val="FFFFFF"/>
              </a:solidFill>
              <a:effectLst>
                <a:outerShdw dist="38100" dir="2700000" algn="tl" rotWithShape="0">
                  <a:schemeClr val="accent2"/>
                </a:outerShdw>
              </a:effectLst>
            </a:endParaRPr>
          </a:p>
          <a:p>
            <a:endParaRPr lang="en-IN" dirty="0"/>
          </a:p>
        </p:txBody>
      </p:sp>
      <p:pic>
        <p:nvPicPr>
          <p:cNvPr id="5" name="Picture 4">
            <a:extLst>
              <a:ext uri="{FF2B5EF4-FFF2-40B4-BE49-F238E27FC236}">
                <a16:creationId xmlns:a16="http://schemas.microsoft.com/office/drawing/2014/main" id="{097AD494-B0DF-9A89-0E9B-32EAAD52F0E7}"/>
              </a:ext>
            </a:extLst>
          </p:cNvPr>
          <p:cNvPicPr>
            <a:picLocks noChangeAspect="1"/>
          </p:cNvPicPr>
          <p:nvPr/>
        </p:nvPicPr>
        <p:blipFill>
          <a:blip r:embed="rId2"/>
          <a:stretch>
            <a:fillRect/>
          </a:stretch>
        </p:blipFill>
        <p:spPr>
          <a:xfrm>
            <a:off x="154545" y="607966"/>
            <a:ext cx="7515218" cy="5306165"/>
          </a:xfrm>
          <a:prstGeom prst="rect">
            <a:avLst/>
          </a:prstGeom>
        </p:spPr>
      </p:pic>
    </p:spTree>
    <p:extLst>
      <p:ext uri="{BB962C8B-B14F-4D97-AF65-F5344CB8AC3E}">
        <p14:creationId xmlns:p14="http://schemas.microsoft.com/office/powerpoint/2010/main" val="3825754024"/>
      </p:ext>
    </p:extLst>
  </p:cSld>
  <p:clrMapOvr>
    <a:masterClrMapping/>
  </p:clrMapOvr>
  <mc:AlternateContent xmlns:mc="http://schemas.openxmlformats.org/markup-compatibility/2006" xmlns:p14="http://schemas.microsoft.com/office/powerpoint/2010/main">
    <mc:Choice Requires="p14">
      <p:transition spd="slow" p14:dur="2000" advTm="26568"/>
    </mc:Choice>
    <mc:Fallback xmlns="">
      <p:transition spd="slow" advTm="2656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990B8479-E038-DA3C-E43C-60CA206068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6D98F83-EF4C-1248-3521-306B8F38277E}"/>
              </a:ext>
            </a:extLst>
          </p:cNvPr>
          <p:cNvPicPr>
            <a:picLocks noChangeAspect="1"/>
          </p:cNvPicPr>
          <p:nvPr/>
        </p:nvPicPr>
        <p:blipFill>
          <a:blip r:embed="rId2"/>
          <a:stretch>
            <a:fillRect/>
          </a:stretch>
        </p:blipFill>
        <p:spPr>
          <a:xfrm>
            <a:off x="542150" y="1190432"/>
            <a:ext cx="5553850" cy="2800741"/>
          </a:xfrm>
          <a:prstGeom prst="rect">
            <a:avLst/>
          </a:prstGeom>
        </p:spPr>
      </p:pic>
      <p:sp>
        <p:nvSpPr>
          <p:cNvPr id="2" name="TextBox 1">
            <a:extLst>
              <a:ext uri="{FF2B5EF4-FFF2-40B4-BE49-F238E27FC236}">
                <a16:creationId xmlns:a16="http://schemas.microsoft.com/office/drawing/2014/main" id="{32467DD5-6A72-EB55-B554-180AA036D9F0}"/>
              </a:ext>
            </a:extLst>
          </p:cNvPr>
          <p:cNvSpPr txBox="1"/>
          <p:nvPr/>
        </p:nvSpPr>
        <p:spPr>
          <a:xfrm>
            <a:off x="6727371" y="531845"/>
            <a:ext cx="4945225" cy="4801314"/>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Create a line chart in Power BI to display the temperature trends over time for a selected city. Highlight extreme temperature events.</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US" sz="2400" b="1" i="0" dirty="0">
                <a:ln w="6600">
                  <a:solidFill>
                    <a:schemeClr val="accent2"/>
                  </a:solidFill>
                  <a:prstDash val="solid"/>
                </a:ln>
                <a:solidFill>
                  <a:srgbClr val="FFFFFF"/>
                </a:solidFill>
                <a:effectLst>
                  <a:outerShdw dist="38100" dir="2700000" algn="tl" rotWithShape="0">
                    <a:schemeClr val="accent2"/>
                  </a:outerShdw>
                </a:effectLst>
                <a:latin typeface="Plus Jakarta Sans"/>
              </a:rPr>
              <a:t>The Power BI Line chart shows the trends of temperature over time to show the extreme temperature events by Cities. </a:t>
            </a:r>
            <a:r>
              <a:rPr lang="en-US" sz="2400" b="1" i="0" dirty="0">
                <a:ln w="6600">
                  <a:solidFill>
                    <a:schemeClr val="accent2"/>
                  </a:solidFill>
                  <a:prstDash val="solid"/>
                </a:ln>
                <a:solidFill>
                  <a:srgbClr val="FFFFFF"/>
                </a:solidFill>
                <a:effectLst>
                  <a:outerShdw dist="38100" dir="2700000" algn="tl" rotWithShape="0">
                    <a:schemeClr val="accent2"/>
                  </a:outerShdw>
                </a:effectLst>
                <a:latin typeface="Google Sans Text"/>
              </a:rPr>
              <a:t>Extreme temperatures can cause severe weather events like heat waves, droughts, floods, and storms.</a:t>
            </a:r>
            <a:endParaRPr lang="en-US" sz="2400" b="1" i="0" dirty="0">
              <a:ln w="6600">
                <a:solidFill>
                  <a:schemeClr val="accent2"/>
                </a:solidFill>
                <a:prstDash val="solid"/>
              </a:ln>
              <a:solidFill>
                <a:srgbClr val="FFFFFF"/>
              </a:solidFill>
              <a:effectLst>
                <a:outerShdw dist="38100" dir="2700000" algn="tl" rotWithShape="0">
                  <a:schemeClr val="accent2"/>
                </a:outerShdw>
              </a:effectLst>
              <a:latin typeface="Plus Jakarta Sans"/>
            </a:endParaRPr>
          </a:p>
          <a:p>
            <a:endParaRPr lang="en-IN" dirty="0"/>
          </a:p>
        </p:txBody>
      </p:sp>
    </p:spTree>
    <p:extLst>
      <p:ext uri="{BB962C8B-B14F-4D97-AF65-F5344CB8AC3E}">
        <p14:creationId xmlns:p14="http://schemas.microsoft.com/office/powerpoint/2010/main" val="83875494"/>
      </p:ext>
    </p:extLst>
  </p:cSld>
  <p:clrMapOvr>
    <a:masterClrMapping/>
  </p:clrMapOvr>
  <mc:AlternateContent xmlns:mc="http://schemas.openxmlformats.org/markup-compatibility/2006" xmlns:p14="http://schemas.microsoft.com/office/powerpoint/2010/main">
    <mc:Choice Requires="p14">
      <p:transition spd="slow" p14:dur="2000" advTm="32792"/>
    </mc:Choice>
    <mc:Fallback xmlns="">
      <p:transition spd="slow" advTm="327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BA51E310-7900-BAEE-2106-E4EFD39596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D8E405-D23E-1FCA-D8B6-7A80275BF047}"/>
              </a:ext>
            </a:extLst>
          </p:cNvPr>
          <p:cNvPicPr>
            <a:picLocks noChangeAspect="1"/>
          </p:cNvPicPr>
          <p:nvPr/>
        </p:nvPicPr>
        <p:blipFill>
          <a:blip r:embed="rId2"/>
          <a:stretch>
            <a:fillRect/>
          </a:stretch>
        </p:blipFill>
        <p:spPr>
          <a:xfrm>
            <a:off x="475944" y="1142806"/>
            <a:ext cx="4382112" cy="2800741"/>
          </a:xfrm>
          <a:prstGeom prst="rect">
            <a:avLst/>
          </a:prstGeom>
        </p:spPr>
      </p:pic>
      <p:sp>
        <p:nvSpPr>
          <p:cNvPr id="2" name="TextBox 1">
            <a:extLst>
              <a:ext uri="{FF2B5EF4-FFF2-40B4-BE49-F238E27FC236}">
                <a16:creationId xmlns:a16="http://schemas.microsoft.com/office/drawing/2014/main" id="{BC8CC8E0-D38B-0793-CBDA-76627D0C3018}"/>
              </a:ext>
            </a:extLst>
          </p:cNvPr>
          <p:cNvSpPr txBox="1"/>
          <p:nvPr/>
        </p:nvSpPr>
        <p:spPr>
          <a:xfrm>
            <a:off x="6096000" y="550506"/>
            <a:ext cx="5464629" cy="4524315"/>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Create a time-series line chart in Power BI to show the overall temperature trends over the entire dataset.?</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IN" sz="2200" b="1" i="0" dirty="0">
                <a:ln w="6600">
                  <a:solidFill>
                    <a:schemeClr val="accent2"/>
                  </a:solidFill>
                  <a:prstDash val="solid"/>
                </a:ln>
                <a:solidFill>
                  <a:srgbClr val="FFFFFF"/>
                </a:solidFill>
                <a:effectLst>
                  <a:outerShdw dist="38100" dir="2700000" algn="tl" rotWithShape="0">
                    <a:schemeClr val="accent2"/>
                  </a:outerShdw>
                </a:effectLst>
                <a:latin typeface="Söhne"/>
              </a:rPr>
              <a:t>The Power BI time-series chart showed temperature trends over five years. It revealed a gradual warming trend with distinct seasonal fluctuations, offering valuable insights for climate studies and urban planning.</a:t>
            </a:r>
          </a:p>
          <a:p>
            <a:endPar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endParaRPr lang="en-US" b="0" i="0" dirty="0">
              <a:solidFill>
                <a:srgbClr val="24292E"/>
              </a:solidFill>
              <a:effectLst/>
              <a:latin typeface="Plus Jakarta Sans"/>
            </a:endParaRPr>
          </a:p>
          <a:p>
            <a:endParaRPr lang="en-IN" dirty="0"/>
          </a:p>
        </p:txBody>
      </p:sp>
    </p:spTree>
    <p:extLst>
      <p:ext uri="{BB962C8B-B14F-4D97-AF65-F5344CB8AC3E}">
        <p14:creationId xmlns:p14="http://schemas.microsoft.com/office/powerpoint/2010/main" val="918540043"/>
      </p:ext>
    </p:extLst>
  </p:cSld>
  <p:clrMapOvr>
    <a:masterClrMapping/>
  </p:clrMapOvr>
  <mc:AlternateContent xmlns:mc="http://schemas.openxmlformats.org/markup-compatibility/2006" xmlns:p14="http://schemas.microsoft.com/office/powerpoint/2010/main">
    <mc:Choice Requires="p14">
      <p:transition spd="slow" p14:dur="2000" advTm="38300"/>
    </mc:Choice>
    <mc:Fallback xmlns="">
      <p:transition spd="slow" advTm="383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E03990BC-C449-89C8-27B2-017E12C89F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A8CEB4-55F5-B952-DFB6-41E73D904733}"/>
              </a:ext>
            </a:extLst>
          </p:cNvPr>
          <p:cNvPicPr>
            <a:picLocks noChangeAspect="1"/>
          </p:cNvPicPr>
          <p:nvPr/>
        </p:nvPicPr>
        <p:blipFill>
          <a:blip r:embed="rId2"/>
          <a:stretch>
            <a:fillRect/>
          </a:stretch>
        </p:blipFill>
        <p:spPr>
          <a:xfrm>
            <a:off x="318642" y="1114231"/>
            <a:ext cx="6576679" cy="3411116"/>
          </a:xfrm>
          <a:prstGeom prst="rect">
            <a:avLst/>
          </a:prstGeom>
        </p:spPr>
      </p:pic>
      <p:sp>
        <p:nvSpPr>
          <p:cNvPr id="2" name="TextBox 1">
            <a:extLst>
              <a:ext uri="{FF2B5EF4-FFF2-40B4-BE49-F238E27FC236}">
                <a16:creationId xmlns:a16="http://schemas.microsoft.com/office/drawing/2014/main" id="{27BECBA1-8B7C-2176-9058-26631959EB69}"/>
              </a:ext>
            </a:extLst>
          </p:cNvPr>
          <p:cNvSpPr txBox="1"/>
          <p:nvPr/>
        </p:nvSpPr>
        <p:spPr>
          <a:xfrm>
            <a:off x="7595118" y="289679"/>
            <a:ext cx="4278240" cy="5663089"/>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Create a Power BI chart comparing the temperature variations between two selected cities over a specific timeframe.</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IN" sz="2200" b="1" i="0" dirty="0">
                <a:ln w="6600">
                  <a:solidFill>
                    <a:schemeClr val="accent2"/>
                  </a:solidFill>
                  <a:prstDash val="solid"/>
                </a:ln>
                <a:solidFill>
                  <a:srgbClr val="FFFFFF"/>
                </a:solidFill>
                <a:effectLst>
                  <a:outerShdw dist="38100" dir="2700000" algn="tl" rotWithShape="0">
                    <a:schemeClr val="accent2"/>
                  </a:outerShdw>
                </a:effectLst>
                <a:latin typeface="Söhne"/>
              </a:rPr>
              <a:t>The Power BI area chart compared temperature variations in selected cities. It revealed unique patterns with one city consistently having higher temperatures and more significant temperature extremes, vital for climate disparities and urban planning.</a:t>
            </a:r>
          </a:p>
          <a:p>
            <a:endPar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endParaRPr lang="en-IN" dirty="0"/>
          </a:p>
        </p:txBody>
      </p:sp>
    </p:spTree>
    <p:extLst>
      <p:ext uri="{BB962C8B-B14F-4D97-AF65-F5344CB8AC3E}">
        <p14:creationId xmlns:p14="http://schemas.microsoft.com/office/powerpoint/2010/main" val="2344522210"/>
      </p:ext>
    </p:extLst>
  </p:cSld>
  <p:clrMapOvr>
    <a:masterClrMapping/>
  </p:clrMapOvr>
  <mc:AlternateContent xmlns:mc="http://schemas.openxmlformats.org/markup-compatibility/2006" xmlns:p14="http://schemas.microsoft.com/office/powerpoint/2010/main">
    <mc:Choice Requires="p14">
      <p:transition spd="slow" p14:dur="2000" advTm="35449"/>
    </mc:Choice>
    <mc:Fallback xmlns="">
      <p:transition spd="slow" advTm="3544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0986E9-C422-2062-C003-814824160264}"/>
              </a:ext>
            </a:extLst>
          </p:cNvPr>
          <p:cNvSpPr/>
          <p:nvPr/>
        </p:nvSpPr>
        <p:spPr>
          <a:xfrm>
            <a:off x="384313" y="117990"/>
            <a:ext cx="4172489" cy="1015663"/>
          </a:xfrm>
          <a:prstGeom prst="rect">
            <a:avLst/>
          </a:prstGeom>
          <a:noFill/>
        </p:spPr>
        <p:txBody>
          <a:bodyPr wrap="none" lIns="91440" tIns="45720" rIns="91440" bIns="45720">
            <a:spAutoFit/>
          </a:bodyPr>
          <a:lstStyle/>
          <a:p>
            <a:pPr algn="ctr"/>
            <a:r>
              <a:rPr lang="en-GB"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endParaRPr lang="en-GB" sz="6000" b="1" cap="none" spc="0" dirty="0">
              <a:ln w="22225">
                <a:solidFill>
                  <a:srgbClr val="7030A0"/>
                </a:solidFill>
                <a:prstDash val="solid"/>
              </a:ln>
              <a:solidFill>
                <a:schemeClr val="accent2">
                  <a:lumMod val="40000"/>
                  <a:lumOff val="60000"/>
                </a:schemeClr>
              </a:solidFill>
              <a:effectLst/>
            </a:endParaRPr>
          </a:p>
        </p:txBody>
      </p:sp>
      <p:sp>
        <p:nvSpPr>
          <p:cNvPr id="5" name="TextBox 4">
            <a:extLst>
              <a:ext uri="{FF2B5EF4-FFF2-40B4-BE49-F238E27FC236}">
                <a16:creationId xmlns:a16="http://schemas.microsoft.com/office/drawing/2014/main" id="{641C780D-E967-3C70-4018-298AEDC8E686}"/>
              </a:ext>
            </a:extLst>
          </p:cNvPr>
          <p:cNvSpPr txBox="1"/>
          <p:nvPr/>
        </p:nvSpPr>
        <p:spPr>
          <a:xfrm>
            <a:off x="581025" y="1400175"/>
            <a:ext cx="9925050" cy="3046988"/>
          </a:xfrm>
          <a:prstGeom prst="rect">
            <a:avLst/>
          </a:prstGeom>
          <a:noFill/>
        </p:spPr>
        <p:txBody>
          <a:bodyPr wrap="square" rtlCol="0">
            <a:spAutoFit/>
          </a:bodyPr>
          <a:lstStyle/>
          <a:p>
            <a:r>
              <a:rPr lang="en-US" sz="2400" b="1" i="0" dirty="0">
                <a:ln w="6600">
                  <a:solidFill>
                    <a:schemeClr val="accent2"/>
                  </a:solidFill>
                  <a:prstDash val="solid"/>
                </a:ln>
                <a:effectLst>
                  <a:outerShdw dist="38100" dir="2700000" algn="tl" rotWithShape="0">
                    <a:schemeClr val="accent2"/>
                  </a:outerShdw>
                </a:effectLst>
                <a:latin typeface="Söhne"/>
              </a:rPr>
              <a:t>Welcome to our Weather Analysis Project, where we embark on an enlightening journey through the atmospheric wonders that shape our everyday lives. As we delve into the intricate tapestry of meteorological data, we uncover the secrets held within the elements – temperature, wind, humidity, and pressure – each playing a pivotal role in orchestrating the symphony of weather patterns. </a:t>
            </a:r>
            <a:r>
              <a:rPr lang="en-US" sz="2400" b="1" dirty="0">
                <a:ln w="6600">
                  <a:solidFill>
                    <a:schemeClr val="accent2"/>
                  </a:solidFill>
                  <a:prstDash val="solid"/>
                </a:ln>
                <a:effectLst>
                  <a:outerShdw dist="38100" dir="2700000" algn="tl" rotWithShape="0">
                    <a:schemeClr val="accent2"/>
                  </a:outerShdw>
                </a:effectLst>
                <a:latin typeface="Söhne"/>
              </a:rPr>
              <a:t>Through this presentation, we shed light on the significance of this analysis, revealing its relevance in weather forecasting and environmental decision-making.</a:t>
            </a:r>
            <a:endParaRPr lang="en-IN" sz="2400" b="1" dirty="0">
              <a:ln w="6600">
                <a:solidFill>
                  <a:schemeClr val="accent2"/>
                </a:solidFill>
                <a:prstDash val="solid"/>
              </a:ln>
              <a:effectLst>
                <a:outerShdw dist="38100" dir="2700000" algn="tl" rotWithShape="0">
                  <a:schemeClr val="accent2"/>
                </a:outerShdw>
              </a:effectLst>
              <a:latin typeface="Söhne"/>
            </a:endParaRPr>
          </a:p>
        </p:txBody>
      </p:sp>
    </p:spTree>
    <p:extLst>
      <p:ext uri="{BB962C8B-B14F-4D97-AF65-F5344CB8AC3E}">
        <p14:creationId xmlns:p14="http://schemas.microsoft.com/office/powerpoint/2010/main" val="4197615529"/>
      </p:ext>
    </p:extLst>
  </p:cSld>
  <p:clrMapOvr>
    <a:masterClrMapping/>
  </p:clrMapOvr>
  <mc:AlternateContent xmlns:mc="http://schemas.openxmlformats.org/markup-compatibility/2006" xmlns:p14="http://schemas.microsoft.com/office/powerpoint/2010/main">
    <mc:Choice Requires="p14">
      <p:transition spd="slow" p14:dur="2000" advTm="44743"/>
    </mc:Choice>
    <mc:Fallback xmlns="">
      <p:transition spd="slow" advTm="4474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285A3906-ACBC-2F4C-7BAA-3B1183A173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CC3B8B7-C3CF-247C-7AEC-100E057660A8}"/>
              </a:ext>
            </a:extLst>
          </p:cNvPr>
          <p:cNvPicPr>
            <a:picLocks noChangeAspect="1"/>
          </p:cNvPicPr>
          <p:nvPr/>
        </p:nvPicPr>
        <p:blipFill>
          <a:blip r:embed="rId2"/>
          <a:stretch>
            <a:fillRect/>
          </a:stretch>
        </p:blipFill>
        <p:spPr>
          <a:xfrm>
            <a:off x="485193" y="762000"/>
            <a:ext cx="11243388" cy="6096000"/>
          </a:xfrm>
          <a:prstGeom prst="rect">
            <a:avLst/>
          </a:prstGeom>
        </p:spPr>
      </p:pic>
      <p:sp>
        <p:nvSpPr>
          <p:cNvPr id="8" name="TextBox 7">
            <a:extLst>
              <a:ext uri="{FF2B5EF4-FFF2-40B4-BE49-F238E27FC236}">
                <a16:creationId xmlns:a16="http://schemas.microsoft.com/office/drawing/2014/main" id="{6E81F423-27E9-C007-67EC-11E4F5E685E0}"/>
              </a:ext>
            </a:extLst>
          </p:cNvPr>
          <p:cNvSpPr txBox="1"/>
          <p:nvPr/>
        </p:nvSpPr>
        <p:spPr>
          <a:xfrm>
            <a:off x="5033961" y="161925"/>
            <a:ext cx="2124076" cy="510778"/>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IN" sz="2400" b="1" dirty="0">
                <a:ln w="6600">
                  <a:solidFill>
                    <a:schemeClr val="accent2"/>
                  </a:solidFill>
                  <a:prstDash val="solid"/>
                </a:ln>
                <a:solidFill>
                  <a:srgbClr val="FFFFFF"/>
                </a:solidFill>
                <a:effectLst>
                  <a:outerShdw dist="38100" dir="2700000" algn="tl" rotWithShape="0">
                    <a:schemeClr val="accent2"/>
                  </a:outerShdw>
                </a:effectLst>
              </a:rPr>
              <a:t>Wind</a:t>
            </a:r>
            <a:r>
              <a:rPr lang="en-IN" sz="2276" b="1" dirty="0"/>
              <a:t> </a:t>
            </a:r>
            <a:r>
              <a:rPr lang="en-IN" sz="2400" b="1" dirty="0">
                <a:ln w="6600">
                  <a:solidFill>
                    <a:schemeClr val="accent2"/>
                  </a:solidFill>
                  <a:prstDash val="solid"/>
                </a:ln>
                <a:solidFill>
                  <a:srgbClr val="FFFFFF"/>
                </a:solidFill>
                <a:effectLst>
                  <a:outerShdw dist="38100" dir="2700000" algn="tl" rotWithShape="0">
                    <a:schemeClr val="accent2"/>
                  </a:outerShdw>
                </a:effectLst>
              </a:rPr>
              <a:t>Analysis</a:t>
            </a:r>
            <a:endParaRPr lang="en-IN" sz="2400" b="1" dirty="0"/>
          </a:p>
        </p:txBody>
      </p:sp>
    </p:spTree>
    <p:extLst>
      <p:ext uri="{BB962C8B-B14F-4D97-AF65-F5344CB8AC3E}">
        <p14:creationId xmlns:p14="http://schemas.microsoft.com/office/powerpoint/2010/main" val="1715438711"/>
      </p:ext>
    </p:extLst>
  </p:cSld>
  <p:clrMapOvr>
    <a:masterClrMapping/>
  </p:clrMapOvr>
  <mc:AlternateContent xmlns:mc="http://schemas.openxmlformats.org/markup-compatibility/2006" xmlns:p14="http://schemas.microsoft.com/office/powerpoint/2010/main">
    <mc:Choice Requires="p14">
      <p:transition spd="slow" p14:dur="2000" advTm="35386"/>
    </mc:Choice>
    <mc:Fallback xmlns="">
      <p:transition spd="slow" advTm="3538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9C312378-AE7C-04F1-AC5B-7435928F5F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064E139-C2F4-9896-CDB1-3CB3BC2BAD30}"/>
              </a:ext>
            </a:extLst>
          </p:cNvPr>
          <p:cNvPicPr>
            <a:picLocks noChangeAspect="1"/>
          </p:cNvPicPr>
          <p:nvPr/>
        </p:nvPicPr>
        <p:blipFill>
          <a:blip r:embed="rId2"/>
          <a:stretch>
            <a:fillRect/>
          </a:stretch>
        </p:blipFill>
        <p:spPr>
          <a:xfrm>
            <a:off x="145823" y="813826"/>
            <a:ext cx="6404267" cy="4308680"/>
          </a:xfrm>
          <a:prstGeom prst="rect">
            <a:avLst/>
          </a:prstGeom>
        </p:spPr>
      </p:pic>
      <p:sp>
        <p:nvSpPr>
          <p:cNvPr id="5" name="TextBox 4">
            <a:extLst>
              <a:ext uri="{FF2B5EF4-FFF2-40B4-BE49-F238E27FC236}">
                <a16:creationId xmlns:a16="http://schemas.microsoft.com/office/drawing/2014/main" id="{73445AB5-5AB2-2A63-3E2C-068D4708A258}"/>
              </a:ext>
            </a:extLst>
          </p:cNvPr>
          <p:cNvSpPr txBox="1"/>
          <p:nvPr/>
        </p:nvSpPr>
        <p:spPr>
          <a:xfrm>
            <a:off x="7249886" y="709127"/>
            <a:ext cx="4609322" cy="3939540"/>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Can you create a heatmap in Power BI to visualize the busiest hours for specific weather conditions (e.g., "clear sky," "rainy")?</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US"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rPr>
              <a:t>Here you can see the busiest hours of specific weather conditions to analyze the weather conditions like rainy hours, thunderstorm hours, clear sky.</a:t>
            </a:r>
          </a:p>
          <a:p>
            <a:endParaRPr lang="en-IN" dirty="0"/>
          </a:p>
        </p:txBody>
      </p:sp>
    </p:spTree>
    <p:extLst>
      <p:ext uri="{BB962C8B-B14F-4D97-AF65-F5344CB8AC3E}">
        <p14:creationId xmlns:p14="http://schemas.microsoft.com/office/powerpoint/2010/main" val="1745904677"/>
      </p:ext>
    </p:extLst>
  </p:cSld>
  <p:clrMapOvr>
    <a:masterClrMapping/>
  </p:clrMapOvr>
  <mc:AlternateContent xmlns:mc="http://schemas.openxmlformats.org/markup-compatibility/2006" xmlns:p14="http://schemas.microsoft.com/office/powerpoint/2010/main">
    <mc:Choice Requires="p14">
      <p:transition spd="slow" p14:dur="2000" advTm="30234"/>
    </mc:Choice>
    <mc:Fallback xmlns="">
      <p:transition spd="slow" advTm="3023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CB0AB7FD-A6E2-553D-C87E-0949965642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6B145C-B535-B5FD-A69F-23E104A2A65B}"/>
              </a:ext>
            </a:extLst>
          </p:cNvPr>
          <p:cNvPicPr>
            <a:picLocks noChangeAspect="1"/>
          </p:cNvPicPr>
          <p:nvPr/>
        </p:nvPicPr>
        <p:blipFill>
          <a:blip r:embed="rId2"/>
          <a:stretch>
            <a:fillRect/>
          </a:stretch>
        </p:blipFill>
        <p:spPr>
          <a:xfrm>
            <a:off x="528347" y="909404"/>
            <a:ext cx="5023367" cy="3998191"/>
          </a:xfrm>
          <a:prstGeom prst="rect">
            <a:avLst/>
          </a:prstGeom>
        </p:spPr>
      </p:pic>
      <p:sp>
        <p:nvSpPr>
          <p:cNvPr id="2" name="TextBox 1">
            <a:extLst>
              <a:ext uri="{FF2B5EF4-FFF2-40B4-BE49-F238E27FC236}">
                <a16:creationId xmlns:a16="http://schemas.microsoft.com/office/drawing/2014/main" id="{11D04D12-5168-5251-7B9D-63F97B983BB0}"/>
              </a:ext>
            </a:extLst>
          </p:cNvPr>
          <p:cNvSpPr txBox="1"/>
          <p:nvPr/>
        </p:nvSpPr>
        <p:spPr>
          <a:xfrm>
            <a:off x="6466114" y="606490"/>
            <a:ext cx="5337110" cy="3908762"/>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How does the wind speed change over the course of a day? Create a radial chart in Power BI to represent this.</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IN"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rPr>
              <a:t>The Power BI radial chart showcased daily wind speed fluctuations, with lower speeds in the early morning and peaks in the late afternoon, linked to daytime heating. Vital for energy, agriculture, and urban planning.</a:t>
            </a:r>
          </a:p>
          <a:p>
            <a:endPar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endParaRPr lang="en-IN" dirty="0"/>
          </a:p>
        </p:txBody>
      </p:sp>
    </p:spTree>
    <p:extLst>
      <p:ext uri="{BB962C8B-B14F-4D97-AF65-F5344CB8AC3E}">
        <p14:creationId xmlns:p14="http://schemas.microsoft.com/office/powerpoint/2010/main" val="2118235358"/>
      </p:ext>
    </p:extLst>
  </p:cSld>
  <p:clrMapOvr>
    <a:masterClrMapping/>
  </p:clrMapOvr>
  <mc:AlternateContent xmlns:mc="http://schemas.openxmlformats.org/markup-compatibility/2006" xmlns:p14="http://schemas.microsoft.com/office/powerpoint/2010/main">
    <mc:Choice Requires="p14">
      <p:transition spd="slow" p14:dur="2000" advTm="29557"/>
    </mc:Choice>
    <mc:Fallback xmlns="">
      <p:transition spd="slow" advTm="2955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3EB5E07E-8B19-F5CD-2DDA-8651CD8E5B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A35607-2D86-A2C9-92FE-5C6F0D52739E}"/>
              </a:ext>
            </a:extLst>
          </p:cNvPr>
          <p:cNvPicPr>
            <a:picLocks noChangeAspect="1"/>
          </p:cNvPicPr>
          <p:nvPr/>
        </p:nvPicPr>
        <p:blipFill>
          <a:blip r:embed="rId2"/>
          <a:stretch>
            <a:fillRect/>
          </a:stretch>
        </p:blipFill>
        <p:spPr>
          <a:xfrm>
            <a:off x="337783" y="1147589"/>
            <a:ext cx="5077534" cy="2486372"/>
          </a:xfrm>
          <a:prstGeom prst="rect">
            <a:avLst/>
          </a:prstGeom>
        </p:spPr>
      </p:pic>
      <p:sp>
        <p:nvSpPr>
          <p:cNvPr id="2" name="TextBox 1">
            <a:extLst>
              <a:ext uri="{FF2B5EF4-FFF2-40B4-BE49-F238E27FC236}">
                <a16:creationId xmlns:a16="http://schemas.microsoft.com/office/drawing/2014/main" id="{9CDA7317-3138-B690-0B5B-515FB16CF675}"/>
              </a:ext>
            </a:extLst>
          </p:cNvPr>
          <p:cNvSpPr txBox="1"/>
          <p:nvPr/>
        </p:nvSpPr>
        <p:spPr>
          <a:xfrm>
            <a:off x="6783355" y="681135"/>
            <a:ext cx="4879910" cy="3908762"/>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In Power BI, can you create a bar chart representing the top 10 countries with the highest number of cities in the dataset?</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US" sz="2200" b="1" dirty="0">
                <a:ln w="6600">
                  <a:solidFill>
                    <a:schemeClr val="accent2"/>
                  </a:solidFill>
                  <a:prstDash val="solid"/>
                </a:ln>
                <a:solidFill>
                  <a:srgbClr val="FFFFFF"/>
                </a:solidFill>
                <a:effectLst>
                  <a:outerShdw dist="38100" dir="2700000" algn="tl" rotWithShape="0">
                    <a:schemeClr val="accent2"/>
                  </a:outerShdw>
                </a:effectLst>
                <a:latin typeface="Plus Jakarta Sans"/>
              </a:rPr>
              <a:t>The Power BI Bar Chart shows the top 3 Countries with the highest number of cities due to shortage of data by countries, here you can see United states has the highest number of cities</a:t>
            </a:r>
            <a:endParaRPr lang="en-US"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endParaRPr>
          </a:p>
          <a:p>
            <a:endParaRPr lang="en-IN" dirty="0"/>
          </a:p>
        </p:txBody>
      </p:sp>
    </p:spTree>
    <p:extLst>
      <p:ext uri="{BB962C8B-B14F-4D97-AF65-F5344CB8AC3E}">
        <p14:creationId xmlns:p14="http://schemas.microsoft.com/office/powerpoint/2010/main" val="51407080"/>
      </p:ext>
    </p:extLst>
  </p:cSld>
  <p:clrMapOvr>
    <a:masterClrMapping/>
  </p:clrMapOvr>
  <mc:AlternateContent xmlns:mc="http://schemas.openxmlformats.org/markup-compatibility/2006" xmlns:p14="http://schemas.microsoft.com/office/powerpoint/2010/main">
    <mc:Choice Requires="p14">
      <p:transition spd="slow" p14:dur="2000" advTm="29360"/>
    </mc:Choice>
    <mc:Fallback xmlns="">
      <p:transition spd="slow" advTm="2936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7F851D44-99A0-48A4-A5BB-962293D3D7E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8DC13E-F3E1-A6B6-DDDA-6C7EA4057126}"/>
              </a:ext>
            </a:extLst>
          </p:cNvPr>
          <p:cNvPicPr>
            <a:picLocks noChangeAspect="1"/>
          </p:cNvPicPr>
          <p:nvPr/>
        </p:nvPicPr>
        <p:blipFill>
          <a:blip r:embed="rId2"/>
          <a:stretch>
            <a:fillRect/>
          </a:stretch>
        </p:blipFill>
        <p:spPr>
          <a:xfrm>
            <a:off x="628355" y="1261893"/>
            <a:ext cx="5931595" cy="4233838"/>
          </a:xfrm>
          <a:prstGeom prst="rect">
            <a:avLst/>
          </a:prstGeom>
        </p:spPr>
      </p:pic>
      <p:sp>
        <p:nvSpPr>
          <p:cNvPr id="2" name="TextBox 1">
            <a:extLst>
              <a:ext uri="{FF2B5EF4-FFF2-40B4-BE49-F238E27FC236}">
                <a16:creationId xmlns:a16="http://schemas.microsoft.com/office/drawing/2014/main" id="{3F71C00D-8757-5613-89F3-4110AD23A02A}"/>
              </a:ext>
            </a:extLst>
          </p:cNvPr>
          <p:cNvSpPr txBox="1"/>
          <p:nvPr/>
        </p:nvSpPr>
        <p:spPr>
          <a:xfrm>
            <a:off x="7137919" y="830424"/>
            <a:ext cx="4665306" cy="4801314"/>
          </a:xfrm>
          <a:prstGeom prst="rect">
            <a:avLst/>
          </a:prstGeom>
          <a:noFill/>
        </p:spPr>
        <p:txBody>
          <a:bodyPr wrap="square" rtlCol="0">
            <a:spAutoFit/>
          </a:bodyPr>
          <a:lstStyle/>
          <a:p>
            <a:pPr algn="l"/>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Create a wind rose chart in Power BI to visualize the prevailing wind directions for a selected city</a:t>
            </a:r>
            <a:r>
              <a:rPr lang="en-US" sz="2400" b="0" i="0" dirty="0">
                <a:solidFill>
                  <a:srgbClr val="24292E"/>
                </a:solidFill>
                <a:effectLst/>
                <a:latin typeface="Plus Jakarta Sans"/>
              </a:rPr>
              <a:t>.</a:t>
            </a:r>
          </a:p>
          <a:p>
            <a:pPr algn="l"/>
            <a:endParaRPr lang="en-US" dirty="0">
              <a:solidFill>
                <a:srgbClr val="24292E"/>
              </a:solidFill>
              <a:latin typeface="Plus Jakarta Sans"/>
            </a:endParaRPr>
          </a:p>
          <a:p>
            <a:r>
              <a:rPr lang="en-IN"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rPr>
              <a:t>The Power BI wind rose chart illustrated dominant north and west wind directions in the selected city. This information is crucial for microclimate understanding, urban planning, and energy infrastructure. It aids informed decisions based on local geography's impact on wind patterns and climate.</a:t>
            </a:r>
          </a:p>
          <a:p>
            <a:pPr algn="l"/>
            <a:endParaRPr lang="en-US" b="0" i="0" dirty="0">
              <a:solidFill>
                <a:srgbClr val="24292E"/>
              </a:solidFill>
              <a:effectLst/>
              <a:latin typeface="Plus Jakarta Sans"/>
            </a:endParaRPr>
          </a:p>
        </p:txBody>
      </p:sp>
    </p:spTree>
    <p:extLst>
      <p:ext uri="{BB962C8B-B14F-4D97-AF65-F5344CB8AC3E}">
        <p14:creationId xmlns:p14="http://schemas.microsoft.com/office/powerpoint/2010/main" val="4019534231"/>
      </p:ext>
    </p:extLst>
  </p:cSld>
  <p:clrMapOvr>
    <a:masterClrMapping/>
  </p:clrMapOvr>
  <mc:AlternateContent xmlns:mc="http://schemas.openxmlformats.org/markup-compatibility/2006" xmlns:p14="http://schemas.microsoft.com/office/powerpoint/2010/main">
    <mc:Choice Requires="p14">
      <p:transition spd="slow" p14:dur="2000" advTm="36191"/>
    </mc:Choice>
    <mc:Fallback xmlns="">
      <p:transition spd="slow" advTm="3619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E0A4D5AB-F0B4-BB0A-FDEA-F97CEC8B9C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6B0D138-85B6-754F-946A-870CFFA6583E}"/>
              </a:ext>
            </a:extLst>
          </p:cNvPr>
          <p:cNvSpPr txBox="1"/>
          <p:nvPr/>
        </p:nvSpPr>
        <p:spPr>
          <a:xfrm>
            <a:off x="5033961" y="161926"/>
            <a:ext cx="2124076" cy="510778"/>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IN" sz="2400" b="1" dirty="0">
                <a:ln w="6600">
                  <a:solidFill>
                    <a:schemeClr val="accent2"/>
                  </a:solidFill>
                  <a:prstDash val="solid"/>
                </a:ln>
                <a:solidFill>
                  <a:srgbClr val="FFFFFF"/>
                </a:solidFill>
                <a:effectLst>
                  <a:outerShdw dist="38100" dir="2700000" algn="tl" rotWithShape="0">
                    <a:schemeClr val="accent2"/>
                  </a:outerShdw>
                </a:effectLst>
              </a:rPr>
              <a:t>City</a:t>
            </a:r>
            <a:r>
              <a:rPr lang="en-IN" sz="2276" b="1" dirty="0"/>
              <a:t> </a:t>
            </a:r>
            <a:r>
              <a:rPr lang="en-IN" sz="2400" b="1" dirty="0">
                <a:ln w="6600">
                  <a:solidFill>
                    <a:schemeClr val="accent2"/>
                  </a:solidFill>
                  <a:prstDash val="solid"/>
                </a:ln>
                <a:solidFill>
                  <a:srgbClr val="FFFFFF"/>
                </a:solidFill>
                <a:effectLst>
                  <a:outerShdw dist="38100" dir="2700000" algn="tl" rotWithShape="0">
                    <a:schemeClr val="accent2"/>
                  </a:outerShdw>
                </a:effectLst>
              </a:rPr>
              <a:t>Analysis</a:t>
            </a:r>
            <a:endParaRPr lang="en-IN" sz="2400" b="1" dirty="0"/>
          </a:p>
        </p:txBody>
      </p:sp>
      <p:pic>
        <p:nvPicPr>
          <p:cNvPr id="4" name="Picture 3">
            <a:extLst>
              <a:ext uri="{FF2B5EF4-FFF2-40B4-BE49-F238E27FC236}">
                <a16:creationId xmlns:a16="http://schemas.microsoft.com/office/drawing/2014/main" id="{7FEBE3EA-37B1-1049-DBFE-2D9F42D652C1}"/>
              </a:ext>
            </a:extLst>
          </p:cNvPr>
          <p:cNvPicPr>
            <a:picLocks noChangeAspect="1"/>
          </p:cNvPicPr>
          <p:nvPr/>
        </p:nvPicPr>
        <p:blipFill>
          <a:blip r:embed="rId2"/>
          <a:stretch>
            <a:fillRect/>
          </a:stretch>
        </p:blipFill>
        <p:spPr>
          <a:xfrm>
            <a:off x="485195" y="752476"/>
            <a:ext cx="11262049" cy="6105525"/>
          </a:xfrm>
          <a:prstGeom prst="rect">
            <a:avLst/>
          </a:prstGeom>
        </p:spPr>
      </p:pic>
    </p:spTree>
    <p:extLst>
      <p:ext uri="{BB962C8B-B14F-4D97-AF65-F5344CB8AC3E}">
        <p14:creationId xmlns:p14="http://schemas.microsoft.com/office/powerpoint/2010/main" val="3912934667"/>
      </p:ext>
    </p:extLst>
  </p:cSld>
  <p:clrMapOvr>
    <a:masterClrMapping/>
  </p:clrMapOvr>
  <mc:AlternateContent xmlns:mc="http://schemas.openxmlformats.org/markup-compatibility/2006" xmlns:p14="http://schemas.microsoft.com/office/powerpoint/2010/main">
    <mc:Choice Requires="p14">
      <p:transition spd="slow" p14:dur="2000" advTm="20760"/>
    </mc:Choice>
    <mc:Fallback xmlns="">
      <p:transition spd="slow" advTm="2076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DE18AD7C-4336-E99E-D0A8-20438585AD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778E57-1DCB-798F-F73D-89A8B063BB23}"/>
              </a:ext>
            </a:extLst>
          </p:cNvPr>
          <p:cNvPicPr>
            <a:picLocks noChangeAspect="1"/>
          </p:cNvPicPr>
          <p:nvPr/>
        </p:nvPicPr>
        <p:blipFill>
          <a:blip r:embed="rId2"/>
          <a:stretch>
            <a:fillRect/>
          </a:stretch>
        </p:blipFill>
        <p:spPr>
          <a:xfrm>
            <a:off x="328261" y="947527"/>
            <a:ext cx="5039428" cy="3038899"/>
          </a:xfrm>
          <a:prstGeom prst="rect">
            <a:avLst/>
          </a:prstGeom>
        </p:spPr>
      </p:pic>
      <p:sp>
        <p:nvSpPr>
          <p:cNvPr id="2" name="TextBox 1">
            <a:extLst>
              <a:ext uri="{FF2B5EF4-FFF2-40B4-BE49-F238E27FC236}">
                <a16:creationId xmlns:a16="http://schemas.microsoft.com/office/drawing/2014/main" id="{93093AD9-FC5C-6812-B26F-AACA17C5F836}"/>
              </a:ext>
            </a:extLst>
          </p:cNvPr>
          <p:cNvSpPr txBox="1"/>
          <p:nvPr/>
        </p:nvSpPr>
        <p:spPr>
          <a:xfrm>
            <a:off x="6475445" y="615820"/>
            <a:ext cx="5388294" cy="5139869"/>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Can you create a geographical map in Power BI showing the distribution of cities in the dataset based on their latitude and longitude?</a:t>
            </a:r>
          </a:p>
          <a:p>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IN"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rPr>
              <a:t>The Power BI geographical map displayed city distribution by latitude and longitude, revealing global diversity. Coastal cities clustered near sea-level, while inland cities spread across latitudes. Essential for location-based decision-making and climate research.</a:t>
            </a:r>
          </a:p>
          <a:p>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endParaRPr lang="en-US" sz="20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endParaRPr lang="en-IN" dirty="0"/>
          </a:p>
        </p:txBody>
      </p:sp>
    </p:spTree>
    <p:extLst>
      <p:ext uri="{BB962C8B-B14F-4D97-AF65-F5344CB8AC3E}">
        <p14:creationId xmlns:p14="http://schemas.microsoft.com/office/powerpoint/2010/main" val="3716212784"/>
      </p:ext>
    </p:extLst>
  </p:cSld>
  <p:clrMapOvr>
    <a:masterClrMapping/>
  </p:clrMapOvr>
  <mc:AlternateContent xmlns:mc="http://schemas.openxmlformats.org/markup-compatibility/2006" xmlns:p14="http://schemas.microsoft.com/office/powerpoint/2010/main">
    <mc:Choice Requires="p14">
      <p:transition spd="slow" p14:dur="2000" advTm="35065"/>
    </mc:Choice>
    <mc:Fallback xmlns="">
      <p:transition spd="slow" advTm="3506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33A3327C-9696-2FDC-A266-ADECDDF4F1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DF6EB0-157E-2FAB-0F4E-51EAECB771D6}"/>
              </a:ext>
            </a:extLst>
          </p:cNvPr>
          <p:cNvPicPr>
            <a:picLocks noChangeAspect="1"/>
          </p:cNvPicPr>
          <p:nvPr/>
        </p:nvPicPr>
        <p:blipFill>
          <a:blip r:embed="rId2"/>
          <a:stretch>
            <a:fillRect/>
          </a:stretch>
        </p:blipFill>
        <p:spPr>
          <a:xfrm>
            <a:off x="371125" y="1042777"/>
            <a:ext cx="5029902" cy="3038899"/>
          </a:xfrm>
          <a:prstGeom prst="rect">
            <a:avLst/>
          </a:prstGeom>
        </p:spPr>
      </p:pic>
      <p:sp>
        <p:nvSpPr>
          <p:cNvPr id="2" name="TextBox 1">
            <a:extLst>
              <a:ext uri="{FF2B5EF4-FFF2-40B4-BE49-F238E27FC236}">
                <a16:creationId xmlns:a16="http://schemas.microsoft.com/office/drawing/2014/main" id="{CC14BF53-8E8C-9CAE-73D7-A774E36D92F3}"/>
              </a:ext>
            </a:extLst>
          </p:cNvPr>
          <p:cNvSpPr txBox="1"/>
          <p:nvPr/>
        </p:nvSpPr>
        <p:spPr>
          <a:xfrm>
            <a:off x="6512767" y="522514"/>
            <a:ext cx="5308108" cy="3816429"/>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Create a bar chart in Power BI to highlight cities with the highest and lowest average temperatures in the dataset.</a:t>
            </a:r>
          </a:p>
          <a:p>
            <a:endParaRPr lang="en-IN" dirty="0"/>
          </a:p>
          <a:p>
            <a:r>
              <a:rPr lang="en-IN" sz="2200" b="1" i="0" dirty="0">
                <a:ln w="6600">
                  <a:solidFill>
                    <a:schemeClr val="accent2"/>
                  </a:solidFill>
                  <a:prstDash val="solid"/>
                </a:ln>
                <a:solidFill>
                  <a:srgbClr val="FFFFFF"/>
                </a:solidFill>
                <a:effectLst>
                  <a:outerShdw dist="38100" dir="2700000" algn="tl" rotWithShape="0">
                    <a:schemeClr val="accent2"/>
                  </a:outerShdw>
                </a:effectLst>
                <a:latin typeface="Söhne"/>
              </a:rPr>
              <a:t>The Power BI bar chart highlighted temperature variations, with one city having the highest average temperature and another the lowest. This data is essential for urban planning and climate research.</a:t>
            </a:r>
          </a:p>
          <a:p>
            <a:endParaRPr lang="en-IN" dirty="0"/>
          </a:p>
        </p:txBody>
      </p:sp>
    </p:spTree>
    <p:extLst>
      <p:ext uri="{BB962C8B-B14F-4D97-AF65-F5344CB8AC3E}">
        <p14:creationId xmlns:p14="http://schemas.microsoft.com/office/powerpoint/2010/main" val="882323706"/>
      </p:ext>
    </p:extLst>
  </p:cSld>
  <p:clrMapOvr>
    <a:masterClrMapping/>
  </p:clrMapOvr>
  <mc:AlternateContent xmlns:mc="http://schemas.openxmlformats.org/markup-compatibility/2006" xmlns:p14="http://schemas.microsoft.com/office/powerpoint/2010/main">
    <mc:Choice Requires="p14">
      <p:transition spd="slow" p14:dur="2000" advTm="23433"/>
    </mc:Choice>
    <mc:Fallback xmlns="">
      <p:transition spd="slow" advTm="2343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1DEA50E6-E756-E092-2AA0-E35C4978F9A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44E1F3-38A1-0979-F615-D2B2EA9495A7}"/>
              </a:ext>
            </a:extLst>
          </p:cNvPr>
          <p:cNvPicPr>
            <a:picLocks noChangeAspect="1"/>
          </p:cNvPicPr>
          <p:nvPr/>
        </p:nvPicPr>
        <p:blipFill>
          <a:blip r:embed="rId2"/>
          <a:stretch>
            <a:fillRect/>
          </a:stretch>
        </p:blipFill>
        <p:spPr>
          <a:xfrm>
            <a:off x="404086" y="333194"/>
            <a:ext cx="10450383" cy="2629267"/>
          </a:xfrm>
          <a:prstGeom prst="rect">
            <a:avLst/>
          </a:prstGeom>
        </p:spPr>
      </p:pic>
      <p:sp>
        <p:nvSpPr>
          <p:cNvPr id="2" name="TextBox 1">
            <a:extLst>
              <a:ext uri="{FF2B5EF4-FFF2-40B4-BE49-F238E27FC236}">
                <a16:creationId xmlns:a16="http://schemas.microsoft.com/office/drawing/2014/main" id="{872C5C7D-21B4-34A9-F698-C2CC79E87D56}"/>
              </a:ext>
            </a:extLst>
          </p:cNvPr>
          <p:cNvSpPr txBox="1"/>
          <p:nvPr/>
        </p:nvSpPr>
        <p:spPr>
          <a:xfrm>
            <a:off x="606490" y="3508310"/>
            <a:ext cx="10170367" cy="3323987"/>
          </a:xfrm>
          <a:prstGeom prst="rect">
            <a:avLst/>
          </a:prstGeom>
          <a:noFill/>
        </p:spPr>
        <p:txBody>
          <a:bodyPr wrap="square" rtlCol="0">
            <a:spAutoFit/>
          </a:bodyPr>
          <a:lstStyle/>
          <a:p>
            <a:r>
              <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rPr>
              <a:t>How does the distribution of cities in terms of latitude vary across different continents? Create a scatter plot in Power BI to illustrate this.</a:t>
            </a:r>
          </a:p>
          <a:p>
            <a:endPar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IN" sz="2200" b="1" i="0" dirty="0">
                <a:ln w="6600">
                  <a:solidFill>
                    <a:schemeClr val="accent2"/>
                  </a:solidFill>
                  <a:prstDash val="solid"/>
                </a:ln>
                <a:solidFill>
                  <a:srgbClr val="FFFFFF"/>
                </a:solidFill>
                <a:effectLst>
                  <a:outerShdw dist="38100" dir="2700000" algn="tl" rotWithShape="0">
                    <a:schemeClr val="accent2"/>
                  </a:outerShdw>
                </a:effectLst>
                <a:latin typeface="Plus Jakarta Sans"/>
              </a:rPr>
              <a:t>The Power BI scatter plot revealed city distribution by latitude across continents. Low latitudes clustered near the equator, while higher latitudes were prevalent in North America, Europe, and northern Asia. This data underscores geographical climate diversity.</a:t>
            </a:r>
          </a:p>
          <a:p>
            <a:endParaRPr lang="en-US" sz="24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endParaRPr lang="en-IN" dirty="0"/>
          </a:p>
        </p:txBody>
      </p:sp>
    </p:spTree>
    <p:extLst>
      <p:ext uri="{BB962C8B-B14F-4D97-AF65-F5344CB8AC3E}">
        <p14:creationId xmlns:p14="http://schemas.microsoft.com/office/powerpoint/2010/main" val="3144817554"/>
      </p:ext>
    </p:extLst>
  </p:cSld>
  <p:clrMapOvr>
    <a:masterClrMapping/>
  </p:clrMapOvr>
  <mc:AlternateContent xmlns:mc="http://schemas.openxmlformats.org/markup-compatibility/2006" xmlns:p14="http://schemas.microsoft.com/office/powerpoint/2010/main">
    <mc:Choice Requires="p14">
      <p:transition spd="slow" p14:dur="2000" advTm="34621"/>
    </mc:Choice>
    <mc:Fallback xmlns="">
      <p:transition spd="slow" advTm="3462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3660F887-1707-0CD5-9DCF-C7BD961F10E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97749F-3CCE-6777-354B-ADCC1BD9C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29" y="7490"/>
            <a:ext cx="5660571" cy="6850510"/>
          </a:xfrm>
          <a:prstGeom prst="rect">
            <a:avLst/>
          </a:prstGeom>
        </p:spPr>
      </p:pic>
      <p:sp>
        <p:nvSpPr>
          <p:cNvPr id="4" name="TextBox 3">
            <a:extLst>
              <a:ext uri="{FF2B5EF4-FFF2-40B4-BE49-F238E27FC236}">
                <a16:creationId xmlns:a16="http://schemas.microsoft.com/office/drawing/2014/main" id="{0D5C3E99-43B4-296B-BAA8-98804A8E1341}"/>
              </a:ext>
            </a:extLst>
          </p:cNvPr>
          <p:cNvSpPr txBox="1"/>
          <p:nvPr/>
        </p:nvSpPr>
        <p:spPr>
          <a:xfrm>
            <a:off x="149290" y="942392"/>
            <a:ext cx="6484776" cy="2800767"/>
          </a:xfrm>
          <a:prstGeom prst="rect">
            <a:avLst/>
          </a:prstGeom>
          <a:noFill/>
        </p:spPr>
        <p:txBody>
          <a:bodyPr wrap="square" rtlCol="0">
            <a:spAutoFit/>
          </a:bodyPr>
          <a:lstStyle/>
          <a:p>
            <a:r>
              <a:rPr lang="en-IN" sz="8800" b="1" dirty="0">
                <a:ln w="6600">
                  <a:solidFill>
                    <a:schemeClr val="accent2"/>
                  </a:solidFill>
                  <a:prstDash val="solid"/>
                </a:ln>
                <a:solidFill>
                  <a:srgbClr val="FFFFFF"/>
                </a:solidFill>
                <a:effectLst>
                  <a:outerShdw dist="38100" dir="2700000" algn="tl" rotWithShape="0">
                    <a:schemeClr val="accent2"/>
                  </a:outerShdw>
                </a:effectLst>
              </a:rPr>
              <a:t>EDA Problem</a:t>
            </a:r>
            <a:br>
              <a:rPr lang="en-IN" sz="8800" b="1" dirty="0">
                <a:ln w="6600">
                  <a:solidFill>
                    <a:schemeClr val="accent2"/>
                  </a:solidFill>
                  <a:prstDash val="solid"/>
                </a:ln>
                <a:solidFill>
                  <a:srgbClr val="FFFFFF"/>
                </a:solidFill>
                <a:effectLst>
                  <a:outerShdw dist="38100" dir="2700000" algn="tl" rotWithShape="0">
                    <a:schemeClr val="accent2"/>
                  </a:outerShdw>
                </a:effectLst>
              </a:rPr>
            </a:br>
            <a:r>
              <a:rPr lang="en-IN" sz="8800" b="1" dirty="0">
                <a:ln w="6600">
                  <a:solidFill>
                    <a:schemeClr val="accent2"/>
                  </a:solidFill>
                  <a:prstDash val="solid"/>
                </a:ln>
                <a:solidFill>
                  <a:srgbClr val="FFFFFF"/>
                </a:solidFill>
                <a:effectLst>
                  <a:outerShdw dist="38100" dir="2700000" algn="tl" rotWithShape="0">
                    <a:schemeClr val="accent2"/>
                  </a:outerShdw>
                </a:effectLst>
              </a:rPr>
              <a:t>Statements</a:t>
            </a:r>
          </a:p>
        </p:txBody>
      </p:sp>
    </p:spTree>
    <p:extLst>
      <p:ext uri="{BB962C8B-B14F-4D97-AF65-F5344CB8AC3E}">
        <p14:creationId xmlns:p14="http://schemas.microsoft.com/office/powerpoint/2010/main" val="3600057464"/>
      </p:ext>
    </p:extLst>
  </p:cSld>
  <p:clrMapOvr>
    <a:masterClrMapping/>
  </p:clrMapOvr>
  <mc:AlternateContent xmlns:mc="http://schemas.openxmlformats.org/markup-compatibility/2006" xmlns:p14="http://schemas.microsoft.com/office/powerpoint/2010/main">
    <mc:Choice Requires="p14">
      <p:transition spd="slow" p14:dur="2000" advTm="6764"/>
    </mc:Choice>
    <mc:Fallback xmlns="">
      <p:transition spd="slow" advTm="676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6000">
              <a:schemeClr val="accent1">
                <a:lumMod val="57000"/>
                <a:lumOff val="43000"/>
              </a:schemeClr>
            </a:gs>
            <a:gs pos="0">
              <a:schemeClr val="accent1">
                <a:lumMod val="74000"/>
                <a:lumOff val="26000"/>
              </a:schemeClr>
            </a:gs>
            <a:gs pos="86000">
              <a:schemeClr val="accent1">
                <a:lumMod val="89000"/>
                <a:lumOff val="11000"/>
              </a:schemeClr>
            </a:gs>
            <a:gs pos="31000">
              <a:schemeClr val="accent1">
                <a:lumMod val="59000"/>
                <a:lumOff val="41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6AD804-9DDB-7C75-F065-1D9589C34EAE}"/>
              </a:ext>
            </a:extLst>
          </p:cNvPr>
          <p:cNvSpPr txBox="1"/>
          <p:nvPr/>
        </p:nvSpPr>
        <p:spPr>
          <a:xfrm>
            <a:off x="121665" y="806887"/>
            <a:ext cx="1789592" cy="461665"/>
          </a:xfrm>
          <a:prstGeom prst="rect">
            <a:avLst/>
          </a:prstGeom>
          <a:noFill/>
        </p:spPr>
        <p:txBody>
          <a:bodyPr wrap="square">
            <a:spAutoFit/>
          </a:bodyPr>
          <a:lstStyle/>
          <a:p>
            <a:pPr algn="just"/>
            <a:r>
              <a:rPr lang="en-GB" sz="2400" b="1" dirty="0">
                <a:ln w="6600">
                  <a:solidFill>
                    <a:schemeClr val="accent2"/>
                  </a:solidFill>
                  <a:prstDash val="solid"/>
                </a:ln>
                <a:solidFill>
                  <a:srgbClr val="FFFFFF"/>
                </a:solidFill>
                <a:effectLst>
                  <a:outerShdw dist="38100" dir="2700000" algn="tl" rotWithShape="0">
                    <a:schemeClr val="accent2"/>
                  </a:outerShdw>
                </a:effectLst>
              </a:rPr>
              <a:t>Objective</a:t>
            </a:r>
            <a:r>
              <a:rPr lang="en-GB" sz="2400" dirty="0">
                <a:ln w="0"/>
                <a:effectLst>
                  <a:outerShdw blurRad="38100" dist="19050" dir="2700000" algn="tl" rotWithShape="0">
                    <a:schemeClr val="dk1">
                      <a:alpha val="40000"/>
                    </a:schemeClr>
                  </a:outerShdw>
                </a:effectLst>
              </a:rPr>
              <a:t> </a:t>
            </a:r>
            <a:endParaRPr lang="en-GB" sz="2400" dirty="0">
              <a:ln w="0"/>
              <a:solidFill>
                <a:schemeClr val="bg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52F6B17B-E00F-4F26-2319-A29C578EC8F4}"/>
              </a:ext>
            </a:extLst>
          </p:cNvPr>
          <p:cNvSpPr/>
          <p:nvPr/>
        </p:nvSpPr>
        <p:spPr>
          <a:xfrm>
            <a:off x="287810" y="2188404"/>
            <a:ext cx="772969" cy="461665"/>
          </a:xfrm>
          <a:prstGeom prst="rect">
            <a:avLst/>
          </a:prstGeom>
          <a:noFill/>
        </p:spPr>
        <p:txBody>
          <a:bodyPr wrap="square">
            <a:spAutoFit/>
          </a:bodyPr>
          <a:lstStyle/>
          <a:p>
            <a:pPr algn="just"/>
            <a:r>
              <a:rPr lang="en-GB" sz="2400" b="1" dirty="0">
                <a:ln w="6600">
                  <a:solidFill>
                    <a:schemeClr val="accent2"/>
                  </a:solidFill>
                  <a:prstDash val="solid"/>
                </a:ln>
                <a:solidFill>
                  <a:srgbClr val="FFFFFF"/>
                </a:solidFill>
                <a:effectLst>
                  <a:outerShdw dist="38100" dir="2700000" algn="tl" rotWithShape="0">
                    <a:schemeClr val="accent2"/>
                  </a:outerShdw>
                </a:effectLst>
              </a:rPr>
              <a:t>Goal</a:t>
            </a:r>
          </a:p>
        </p:txBody>
      </p:sp>
      <p:sp>
        <p:nvSpPr>
          <p:cNvPr id="7" name="Rectangle 6">
            <a:extLst>
              <a:ext uri="{FF2B5EF4-FFF2-40B4-BE49-F238E27FC236}">
                <a16:creationId xmlns:a16="http://schemas.microsoft.com/office/drawing/2014/main" id="{FDB630FE-2D7F-C998-4653-031A5251CC55}"/>
              </a:ext>
            </a:extLst>
          </p:cNvPr>
          <p:cNvSpPr/>
          <p:nvPr/>
        </p:nvSpPr>
        <p:spPr>
          <a:xfrm>
            <a:off x="121665" y="3429000"/>
            <a:ext cx="1789592" cy="830997"/>
          </a:xfrm>
          <a:prstGeom prst="rect">
            <a:avLst/>
          </a:prstGeom>
          <a:noFill/>
        </p:spPr>
        <p:txBody>
          <a:bodyPr wrap="none" lIns="91440" tIns="45720" rIns="91440" bIns="45720">
            <a:spAutoFit/>
          </a:bodyPr>
          <a:lstStyle/>
          <a:p>
            <a:pPr algn="just"/>
            <a:r>
              <a:rPr lang="en-GB" sz="2400" b="1" dirty="0">
                <a:ln w="6600">
                  <a:solidFill>
                    <a:schemeClr val="accent2"/>
                  </a:solidFill>
                  <a:prstDash val="solid"/>
                </a:ln>
                <a:solidFill>
                  <a:srgbClr val="FFFFFF"/>
                </a:solidFill>
                <a:effectLst>
                  <a:outerShdw dist="38100" dir="2700000" algn="tl" rotWithShape="0">
                    <a:schemeClr val="accent2"/>
                  </a:outerShdw>
                </a:effectLst>
              </a:rPr>
              <a:t>Insights</a:t>
            </a:r>
            <a:r>
              <a:rPr lang="en-GB"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GB" sz="2400" b="1" dirty="0">
                <a:ln w="6600">
                  <a:solidFill>
                    <a:schemeClr val="accent2"/>
                  </a:solidFill>
                  <a:prstDash val="solid"/>
                </a:ln>
                <a:solidFill>
                  <a:srgbClr val="FFFFFF"/>
                </a:solidFill>
                <a:effectLst>
                  <a:outerShdw dist="38100" dir="2700000" algn="tl" rotWithShape="0">
                    <a:schemeClr val="accent2"/>
                  </a:outerShdw>
                </a:effectLst>
              </a:rPr>
              <a:t>and </a:t>
            </a:r>
          </a:p>
          <a:p>
            <a:pPr algn="just"/>
            <a:r>
              <a:rPr lang="en-GB" sz="2400" b="1" dirty="0">
                <a:ln w="6600">
                  <a:solidFill>
                    <a:schemeClr val="accent2"/>
                  </a:solidFill>
                  <a:prstDash val="solid"/>
                </a:ln>
                <a:solidFill>
                  <a:srgbClr val="FFFFFF"/>
                </a:solidFill>
                <a:effectLst>
                  <a:outerShdw dist="38100" dir="2700000" algn="tl" rotWithShape="0">
                    <a:schemeClr val="accent2"/>
                  </a:outerShdw>
                </a:effectLst>
              </a:rPr>
              <a:t>Findings</a:t>
            </a:r>
          </a:p>
        </p:txBody>
      </p:sp>
      <p:sp>
        <p:nvSpPr>
          <p:cNvPr id="8" name="Rectangle 7">
            <a:extLst>
              <a:ext uri="{FF2B5EF4-FFF2-40B4-BE49-F238E27FC236}">
                <a16:creationId xmlns:a16="http://schemas.microsoft.com/office/drawing/2014/main" id="{66087A7B-86F5-1877-CB27-6498FEAE8A9F}"/>
              </a:ext>
            </a:extLst>
          </p:cNvPr>
          <p:cNvSpPr/>
          <p:nvPr/>
        </p:nvSpPr>
        <p:spPr>
          <a:xfrm>
            <a:off x="73447" y="5063700"/>
            <a:ext cx="1886029" cy="830997"/>
          </a:xfrm>
          <a:prstGeom prst="rect">
            <a:avLst/>
          </a:prstGeom>
          <a:noFill/>
        </p:spPr>
        <p:txBody>
          <a:bodyPr wrap="none" lIns="91440" tIns="45720" rIns="91440" bIns="45720">
            <a:spAutoFit/>
          </a:bodyPr>
          <a:lstStyle/>
          <a:p>
            <a:pPr algn="just"/>
            <a:r>
              <a:rPr lang="en-GB" sz="2400" b="1" dirty="0">
                <a:ln w="6600">
                  <a:solidFill>
                    <a:schemeClr val="accent2"/>
                  </a:solidFill>
                  <a:prstDash val="solid"/>
                </a:ln>
                <a:solidFill>
                  <a:srgbClr val="FFFFFF"/>
                </a:solidFill>
                <a:effectLst>
                  <a:outerShdw dist="38100" dir="2700000" algn="tl" rotWithShape="0">
                    <a:schemeClr val="accent2"/>
                  </a:outerShdw>
                </a:effectLst>
              </a:rPr>
              <a:t>Report and</a:t>
            </a:r>
          </a:p>
          <a:p>
            <a:pPr algn="just"/>
            <a:r>
              <a:rPr lang="en-GB"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GB" sz="2400" b="1" dirty="0">
                <a:ln w="6600">
                  <a:solidFill>
                    <a:schemeClr val="accent2"/>
                  </a:solidFill>
                  <a:prstDash val="solid"/>
                </a:ln>
                <a:solidFill>
                  <a:srgbClr val="FFFFFF"/>
                </a:solidFill>
                <a:effectLst>
                  <a:outerShdw dist="38100" dir="2700000" algn="tl" rotWithShape="0">
                    <a:schemeClr val="accent2"/>
                  </a:outerShdw>
                </a:effectLst>
              </a:rPr>
              <a:t>Presentation</a:t>
            </a:r>
          </a:p>
        </p:txBody>
      </p:sp>
      <p:sp>
        <p:nvSpPr>
          <p:cNvPr id="10" name="TextBox 9">
            <a:extLst>
              <a:ext uri="{FF2B5EF4-FFF2-40B4-BE49-F238E27FC236}">
                <a16:creationId xmlns:a16="http://schemas.microsoft.com/office/drawing/2014/main" id="{A1DF3958-5D1E-2B6C-0078-B09E3CE8C0A6}"/>
              </a:ext>
            </a:extLst>
          </p:cNvPr>
          <p:cNvSpPr txBox="1"/>
          <p:nvPr/>
        </p:nvSpPr>
        <p:spPr>
          <a:xfrm>
            <a:off x="2150165" y="576055"/>
            <a:ext cx="9594574" cy="923330"/>
          </a:xfrm>
          <a:prstGeom prst="rect">
            <a:avLst/>
          </a:prstGeom>
          <a:noFill/>
        </p:spPr>
        <p:txBody>
          <a:bodyPr wrap="square" rtlCol="0">
            <a:spAutoFit/>
          </a:bodyPr>
          <a:lstStyle/>
          <a:p>
            <a:pPr algn="just"/>
            <a:r>
              <a:rPr lang="en-US" b="1" dirty="0">
                <a:ln w="12700" cmpd="sng">
                  <a:solidFill>
                    <a:schemeClr val="accent4"/>
                  </a:solidFill>
                  <a:prstDash val="solid"/>
                </a:ln>
                <a:solidFill>
                  <a:schemeClr val="accent4"/>
                </a:solidFill>
              </a:rPr>
              <a:t>The objectives of this weather analysis project are to analyze humidity, wind, temperature, and      spatial   data to gain insights into weather patterns and provide valuable information for decision-making and forecasting.</a:t>
            </a:r>
            <a:endParaRPr lang="en-US" sz="2000" b="1" dirty="0">
              <a:ln w="12700" cmpd="sng">
                <a:solidFill>
                  <a:schemeClr val="accent4"/>
                </a:solidFill>
                <a:prstDash val="solid"/>
              </a:ln>
              <a:solidFill>
                <a:schemeClr val="accent4"/>
              </a:solidFill>
            </a:endParaRPr>
          </a:p>
        </p:txBody>
      </p:sp>
      <p:sp>
        <p:nvSpPr>
          <p:cNvPr id="11" name="TextBox 10">
            <a:extLst>
              <a:ext uri="{FF2B5EF4-FFF2-40B4-BE49-F238E27FC236}">
                <a16:creationId xmlns:a16="http://schemas.microsoft.com/office/drawing/2014/main" id="{A66FA54F-111B-BBD5-AEE3-7CC31C98FC94}"/>
              </a:ext>
            </a:extLst>
          </p:cNvPr>
          <p:cNvSpPr txBox="1"/>
          <p:nvPr/>
        </p:nvSpPr>
        <p:spPr>
          <a:xfrm>
            <a:off x="2150165" y="1957571"/>
            <a:ext cx="9594574" cy="923330"/>
          </a:xfrm>
          <a:prstGeom prst="rect">
            <a:avLst/>
          </a:prstGeom>
          <a:noFill/>
        </p:spPr>
        <p:txBody>
          <a:bodyPr wrap="square" rtlCol="0">
            <a:spAutoFit/>
          </a:bodyPr>
          <a:lstStyle/>
          <a:p>
            <a:pPr algn="just"/>
            <a:r>
              <a:rPr lang="en-US" b="1" dirty="0">
                <a:ln w="12700" cmpd="sng">
                  <a:solidFill>
                    <a:schemeClr val="accent4"/>
                  </a:solidFill>
                  <a:prstDash val="solid"/>
                </a:ln>
                <a:solidFill>
                  <a:schemeClr val="accent4"/>
                </a:solidFill>
              </a:rPr>
              <a:t>The goal of the weather analysis project is to enhance our understanding of weather patterns, improve forecasting accuracy, and support informed decision-making for a wide range of applications and industries.</a:t>
            </a:r>
          </a:p>
        </p:txBody>
      </p:sp>
      <p:sp>
        <p:nvSpPr>
          <p:cNvPr id="12" name="TextBox 11">
            <a:extLst>
              <a:ext uri="{FF2B5EF4-FFF2-40B4-BE49-F238E27FC236}">
                <a16:creationId xmlns:a16="http://schemas.microsoft.com/office/drawing/2014/main" id="{74C6E613-D473-C88C-E95C-2FF02D5368F3}"/>
              </a:ext>
            </a:extLst>
          </p:cNvPr>
          <p:cNvSpPr txBox="1"/>
          <p:nvPr/>
        </p:nvSpPr>
        <p:spPr>
          <a:xfrm>
            <a:off x="2150165" y="3336667"/>
            <a:ext cx="9594574" cy="923330"/>
          </a:xfrm>
          <a:prstGeom prst="rect">
            <a:avLst/>
          </a:prstGeom>
          <a:noFill/>
        </p:spPr>
        <p:txBody>
          <a:bodyPr wrap="square" rtlCol="0">
            <a:spAutoFit/>
          </a:bodyPr>
          <a:lstStyle/>
          <a:p>
            <a:pPr algn="just"/>
            <a:r>
              <a:rPr lang="en-US" b="1" dirty="0">
                <a:ln w="12700" cmpd="sng">
                  <a:solidFill>
                    <a:schemeClr val="accent4"/>
                  </a:solidFill>
                  <a:prstDash val="solid"/>
                </a:ln>
                <a:solidFill>
                  <a:schemeClr val="accent4"/>
                </a:solidFill>
              </a:rPr>
              <a:t>Key insights and findings from the analysis reveal significant correlations in weather data, highlighting seasonal patterns and anomalies. Visual aids emphasize these discoveries, enhancing the understanding of weather patterns.</a:t>
            </a:r>
          </a:p>
        </p:txBody>
      </p:sp>
      <p:sp>
        <p:nvSpPr>
          <p:cNvPr id="13" name="TextBox 12">
            <a:extLst>
              <a:ext uri="{FF2B5EF4-FFF2-40B4-BE49-F238E27FC236}">
                <a16:creationId xmlns:a16="http://schemas.microsoft.com/office/drawing/2014/main" id="{87C340DB-C7AE-3EB5-2063-ACAE1E2D440D}"/>
              </a:ext>
            </a:extLst>
          </p:cNvPr>
          <p:cNvSpPr txBox="1"/>
          <p:nvPr/>
        </p:nvSpPr>
        <p:spPr>
          <a:xfrm>
            <a:off x="2150165" y="4841597"/>
            <a:ext cx="9594574" cy="923330"/>
          </a:xfrm>
          <a:prstGeom prst="rect">
            <a:avLst/>
          </a:prstGeom>
          <a:noFill/>
        </p:spPr>
        <p:txBody>
          <a:bodyPr wrap="square" rtlCol="0">
            <a:spAutoFit/>
          </a:bodyPr>
          <a:lstStyle/>
          <a:p>
            <a:pPr algn="just"/>
            <a:r>
              <a:rPr lang="en-US" b="1" dirty="0">
                <a:ln w="12700" cmpd="sng">
                  <a:solidFill>
                    <a:schemeClr val="accent4"/>
                  </a:solidFill>
                  <a:prstDash val="solid"/>
                </a:ln>
                <a:solidFill>
                  <a:schemeClr val="accent4"/>
                </a:solidFill>
              </a:rPr>
              <a:t>Report and presentation for weather analysis deliver a comprehensive view of meteorological trends, providing actionable insights to support informed decisions, forecasts, and climate-related strategies for various stakeholders..</a:t>
            </a:r>
          </a:p>
        </p:txBody>
      </p:sp>
    </p:spTree>
    <p:extLst>
      <p:ext uri="{BB962C8B-B14F-4D97-AF65-F5344CB8AC3E}">
        <p14:creationId xmlns:p14="http://schemas.microsoft.com/office/powerpoint/2010/main" val="3745907987"/>
      </p:ext>
    </p:extLst>
  </p:cSld>
  <p:clrMapOvr>
    <a:masterClrMapping/>
  </p:clrMapOvr>
  <mc:AlternateContent xmlns:mc="http://schemas.openxmlformats.org/markup-compatibility/2006" xmlns:p14="http://schemas.microsoft.com/office/powerpoint/2010/main">
    <mc:Choice Requires="p14">
      <p:transition spd="slow" p14:dur="2000" advTm="11059"/>
    </mc:Choice>
    <mc:Fallback xmlns="">
      <p:transition spd="slow" advTm="1105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8ABE0C2E-A985-6E14-F09F-991E7D1AFE2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9192E4-EA86-B033-D5C7-62397DE367DE}"/>
              </a:ext>
            </a:extLst>
          </p:cNvPr>
          <p:cNvSpPr txBox="1"/>
          <p:nvPr/>
        </p:nvSpPr>
        <p:spPr>
          <a:xfrm>
            <a:off x="4397101" y="115272"/>
            <a:ext cx="3397800" cy="510778"/>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IN" sz="2400" b="1" dirty="0">
                <a:ln w="6600">
                  <a:solidFill>
                    <a:schemeClr val="accent2"/>
                  </a:solidFill>
                  <a:prstDash val="solid"/>
                </a:ln>
                <a:solidFill>
                  <a:srgbClr val="FFFFFF"/>
                </a:solidFill>
                <a:effectLst>
                  <a:outerShdw dist="38100" dir="2700000" algn="tl" rotWithShape="0">
                    <a:schemeClr val="accent2"/>
                  </a:outerShdw>
                </a:effectLst>
              </a:rPr>
              <a:t>EDA Problem Statement</a:t>
            </a:r>
            <a:endParaRPr lang="en-IN" sz="2400" b="1" dirty="0"/>
          </a:p>
        </p:txBody>
      </p:sp>
      <p:sp>
        <p:nvSpPr>
          <p:cNvPr id="5" name="TextBox 4">
            <a:extLst>
              <a:ext uri="{FF2B5EF4-FFF2-40B4-BE49-F238E27FC236}">
                <a16:creationId xmlns:a16="http://schemas.microsoft.com/office/drawing/2014/main" id="{E2589C13-4F11-7262-DEA5-388ADF73B4F2}"/>
              </a:ext>
            </a:extLst>
          </p:cNvPr>
          <p:cNvSpPr txBox="1"/>
          <p:nvPr/>
        </p:nvSpPr>
        <p:spPr>
          <a:xfrm>
            <a:off x="335902" y="1007710"/>
            <a:ext cx="11551298" cy="2011705"/>
          </a:xfrm>
          <a:prstGeom prst="rect">
            <a:avLst/>
          </a:prstGeom>
          <a:noFill/>
        </p:spPr>
        <p:txBody>
          <a:bodyPr wrap="square" rtlCol="0">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Are there any countries with cities located at extreme latitudes and how might this impact their climate?</a:t>
            </a:r>
          </a:p>
          <a:p>
            <a:endParaRPr lang="en-IN" sz="1999" b="1" dirty="0">
              <a:ln w="6600">
                <a:solidFill>
                  <a:schemeClr val="accent2"/>
                </a:solidFill>
                <a:prstDash val="solid"/>
              </a:ln>
              <a:solidFill>
                <a:srgbClr val="FFFFFF"/>
              </a:solidFill>
              <a:effectLst>
                <a:outerShdw dist="38100" dir="2700000" algn="tl" rotWithShape="0">
                  <a:schemeClr val="accent2"/>
                </a:outerShdw>
              </a:effectLst>
            </a:endParaRPr>
          </a:p>
          <a:p>
            <a:r>
              <a:rPr lang="en-IN" sz="1999" b="1" dirty="0">
                <a:ln w="6600">
                  <a:solidFill>
                    <a:schemeClr val="accent2"/>
                  </a:solidFill>
                  <a:prstDash val="solid"/>
                </a:ln>
                <a:solidFill>
                  <a:srgbClr val="FFFF00"/>
                </a:solidFill>
                <a:effectLst>
                  <a:outerShdw dist="38100" dir="2700000" algn="tl" rotWithShape="0">
                    <a:schemeClr val="accent2"/>
                  </a:outerShdw>
                </a:effectLst>
              </a:rPr>
              <a:t>According to Wikipedia &gt;=60 and &lt;= -60 is called extreme Latitude value but according to this data I found max Latitude Value in 49.25 it is the latitude of Vancouver(Canada)</a:t>
            </a:r>
          </a:p>
          <a:p>
            <a:endParaRPr lang="en-IN" sz="2276" u="sng" dirty="0"/>
          </a:p>
        </p:txBody>
      </p:sp>
      <p:pic>
        <p:nvPicPr>
          <p:cNvPr id="8" name="Picture 7">
            <a:extLst>
              <a:ext uri="{FF2B5EF4-FFF2-40B4-BE49-F238E27FC236}">
                <a16:creationId xmlns:a16="http://schemas.microsoft.com/office/drawing/2014/main" id="{74065319-7489-692C-8A6F-A376796D2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3" y="2946700"/>
            <a:ext cx="5928360" cy="1625300"/>
          </a:xfrm>
          <a:prstGeom prst="rect">
            <a:avLst/>
          </a:prstGeom>
        </p:spPr>
      </p:pic>
      <p:pic>
        <p:nvPicPr>
          <p:cNvPr id="10" name="Picture 9">
            <a:extLst>
              <a:ext uri="{FF2B5EF4-FFF2-40B4-BE49-F238E27FC236}">
                <a16:creationId xmlns:a16="http://schemas.microsoft.com/office/drawing/2014/main" id="{E1159DAD-0A0C-8200-B5A8-9D3DA10BE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15" y="4977067"/>
            <a:ext cx="4462724" cy="1625300"/>
          </a:xfrm>
          <a:prstGeom prst="rect">
            <a:avLst/>
          </a:prstGeom>
        </p:spPr>
      </p:pic>
      <p:sp>
        <p:nvSpPr>
          <p:cNvPr id="14" name="TextBox 13">
            <a:extLst>
              <a:ext uri="{FF2B5EF4-FFF2-40B4-BE49-F238E27FC236}">
                <a16:creationId xmlns:a16="http://schemas.microsoft.com/office/drawing/2014/main" id="{D5806116-F29A-C3B5-0883-0D544365345E}"/>
              </a:ext>
            </a:extLst>
          </p:cNvPr>
          <p:cNvSpPr txBox="1"/>
          <p:nvPr/>
        </p:nvSpPr>
        <p:spPr>
          <a:xfrm>
            <a:off x="8192276" y="2946700"/>
            <a:ext cx="3370683" cy="258532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sz="1800" b="1" i="0" dirty="0">
                <a:solidFill>
                  <a:schemeClr val="dk1"/>
                </a:solidFill>
                <a:effectLst/>
                <a:latin typeface="+mn-lt"/>
                <a:ea typeface="+mn-ea"/>
                <a:cs typeface="+mn-cs"/>
              </a:rPr>
              <a:t>The analysis revealed that extreme latitudes (&gt;=60 degrees and &lt;=-60 degrees) are absent in the dataset, with the highest latitude found at 49.25 (Vancouver, Canada). This suggests a focus on temperate regions with milder seasonal variations</a:t>
            </a:r>
            <a:endParaRPr lang="en-IN" sz="1800" b="1" dirty="0"/>
          </a:p>
        </p:txBody>
      </p:sp>
    </p:spTree>
    <p:extLst>
      <p:ext uri="{BB962C8B-B14F-4D97-AF65-F5344CB8AC3E}">
        <p14:creationId xmlns:p14="http://schemas.microsoft.com/office/powerpoint/2010/main" val="3994133759"/>
      </p:ext>
    </p:extLst>
  </p:cSld>
  <p:clrMapOvr>
    <a:masterClrMapping/>
  </p:clrMapOvr>
  <mc:AlternateContent xmlns:mc="http://schemas.openxmlformats.org/markup-compatibility/2006" xmlns:p14="http://schemas.microsoft.com/office/powerpoint/2010/main">
    <mc:Choice Requires="p14">
      <p:transition spd="slow" p14:dur="2000" advTm="55397"/>
    </mc:Choice>
    <mc:Fallback xmlns="">
      <p:transition spd="slow" advTm="5539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5CFDCF35-EB71-54E5-6FB6-E968A2B7A6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9659803-249E-EA2A-0F42-549733B0318B}"/>
              </a:ext>
            </a:extLst>
          </p:cNvPr>
          <p:cNvSpPr txBox="1"/>
          <p:nvPr/>
        </p:nvSpPr>
        <p:spPr>
          <a:xfrm>
            <a:off x="487135" y="92047"/>
            <a:ext cx="11217729"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Can you identify any clusters of cities with similar latitude and longitude values? What factors might explain these clusters?</a:t>
            </a:r>
          </a:p>
        </p:txBody>
      </p:sp>
      <p:pic>
        <p:nvPicPr>
          <p:cNvPr id="4" name="Picture 3">
            <a:extLst>
              <a:ext uri="{FF2B5EF4-FFF2-40B4-BE49-F238E27FC236}">
                <a16:creationId xmlns:a16="http://schemas.microsoft.com/office/drawing/2014/main" id="{DB1A6C22-A04F-6ECD-4C68-BB8CFA916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73" y="1272916"/>
            <a:ext cx="4302407" cy="2860545"/>
          </a:xfrm>
          <a:prstGeom prst="rect">
            <a:avLst/>
          </a:prstGeom>
        </p:spPr>
      </p:pic>
      <p:pic>
        <p:nvPicPr>
          <p:cNvPr id="5" name="Picture 4">
            <a:extLst>
              <a:ext uri="{FF2B5EF4-FFF2-40B4-BE49-F238E27FC236}">
                <a16:creationId xmlns:a16="http://schemas.microsoft.com/office/drawing/2014/main" id="{8FF0483C-EBCC-BDC7-CFBE-9C0724634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73" y="4386989"/>
            <a:ext cx="7706801" cy="2114845"/>
          </a:xfrm>
          <a:prstGeom prst="rect">
            <a:avLst/>
          </a:prstGeom>
        </p:spPr>
      </p:pic>
      <p:sp>
        <p:nvSpPr>
          <p:cNvPr id="7" name="TextBox 6">
            <a:extLst>
              <a:ext uri="{FF2B5EF4-FFF2-40B4-BE49-F238E27FC236}">
                <a16:creationId xmlns:a16="http://schemas.microsoft.com/office/drawing/2014/main" id="{86107E29-DD0B-69EC-023F-34736BE88A4E}"/>
              </a:ext>
            </a:extLst>
          </p:cNvPr>
          <p:cNvSpPr txBox="1"/>
          <p:nvPr/>
        </p:nvSpPr>
        <p:spPr>
          <a:xfrm>
            <a:off x="6973077" y="1391759"/>
            <a:ext cx="3050332"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sz="1800" b="1" dirty="0"/>
              <a:t>In Analysis,</a:t>
            </a:r>
            <a:r>
              <a:rPr lang="en-IN" sz="1800" b="1" baseline="0" dirty="0"/>
              <a:t> I get insight of  cities with </a:t>
            </a:r>
            <a:r>
              <a:rPr lang="en-IN" sz="1800" b="1" baseline="0" dirty="0" err="1"/>
              <a:t>similiar</a:t>
            </a:r>
            <a:r>
              <a:rPr lang="en-IN" sz="1800" b="1" baseline="0" dirty="0"/>
              <a:t> latitude and longitude values where humidity, pressure and temperature in a peak.</a:t>
            </a:r>
            <a:endParaRPr lang="en-IN" sz="1800" b="1" dirty="0"/>
          </a:p>
        </p:txBody>
      </p:sp>
    </p:spTree>
    <p:extLst>
      <p:ext uri="{BB962C8B-B14F-4D97-AF65-F5344CB8AC3E}">
        <p14:creationId xmlns:p14="http://schemas.microsoft.com/office/powerpoint/2010/main" val="3373832748"/>
      </p:ext>
    </p:extLst>
  </p:cSld>
  <p:clrMapOvr>
    <a:masterClrMapping/>
  </p:clrMapOvr>
  <mc:AlternateContent xmlns:mc="http://schemas.openxmlformats.org/markup-compatibility/2006" xmlns:p14="http://schemas.microsoft.com/office/powerpoint/2010/main">
    <mc:Choice Requires="p14">
      <p:transition spd="slow" p14:dur="2000" advTm="44317"/>
    </mc:Choice>
    <mc:Fallback xmlns="">
      <p:transition spd="slow" advTm="4431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962D3814-196C-FAEE-87E4-086167132F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AA969C-B0F6-ED97-9197-BE6C8FA66903}"/>
              </a:ext>
            </a:extLst>
          </p:cNvPr>
          <p:cNvSpPr txBox="1"/>
          <p:nvPr/>
        </p:nvSpPr>
        <p:spPr>
          <a:xfrm>
            <a:off x="240263" y="242796"/>
            <a:ext cx="11665597"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Are there any correlations between a city's geographical location (latitude and longitude) and its weather attributes, such as temperature or humidity?</a:t>
            </a:r>
          </a:p>
        </p:txBody>
      </p:sp>
      <p:pic>
        <p:nvPicPr>
          <p:cNvPr id="4" name="Picture 3">
            <a:extLst>
              <a:ext uri="{FF2B5EF4-FFF2-40B4-BE49-F238E27FC236}">
                <a16:creationId xmlns:a16="http://schemas.microsoft.com/office/drawing/2014/main" id="{8776E49E-849B-279F-E3DB-283865219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63" y="1356360"/>
            <a:ext cx="7233557" cy="3047689"/>
          </a:xfrm>
          <a:prstGeom prst="rect">
            <a:avLst/>
          </a:prstGeom>
        </p:spPr>
      </p:pic>
      <p:pic>
        <p:nvPicPr>
          <p:cNvPr id="5" name="Picture 4">
            <a:extLst>
              <a:ext uri="{FF2B5EF4-FFF2-40B4-BE49-F238E27FC236}">
                <a16:creationId xmlns:a16="http://schemas.microsoft.com/office/drawing/2014/main" id="{3E8093F8-E15A-9903-7D50-E837A7CC9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63" y="4574065"/>
            <a:ext cx="6785688" cy="2283935"/>
          </a:xfrm>
          <a:prstGeom prst="rect">
            <a:avLst/>
          </a:prstGeom>
        </p:spPr>
      </p:pic>
      <p:sp>
        <p:nvSpPr>
          <p:cNvPr id="7" name="TextBox 6">
            <a:extLst>
              <a:ext uri="{FF2B5EF4-FFF2-40B4-BE49-F238E27FC236}">
                <a16:creationId xmlns:a16="http://schemas.microsoft.com/office/drawing/2014/main" id="{996EC2DD-9A09-D159-7EA9-532814690000}"/>
              </a:ext>
            </a:extLst>
          </p:cNvPr>
          <p:cNvSpPr txBox="1"/>
          <p:nvPr/>
        </p:nvSpPr>
        <p:spPr>
          <a:xfrm>
            <a:off x="8052319" y="1682630"/>
            <a:ext cx="3324030" cy="258532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800" b="1" dirty="0">
                <a:solidFill>
                  <a:schemeClr val="dk1"/>
                </a:solidFill>
                <a:effectLst/>
                <a:latin typeface="+mn-lt"/>
                <a:ea typeface="+mn-ea"/>
                <a:cs typeface="+mn-cs"/>
              </a:rPr>
              <a:t>My analysis investigated the relationships between a city's location and weather attributes. Cities at higher latitudes are generally colder, while coastal cities tend to have higher humidity. Understanding these relationships is crucial for climate and urban planning.</a:t>
            </a:r>
            <a:endParaRPr lang="en-IN" sz="1800" b="1" dirty="0">
              <a:effectLst/>
            </a:endParaRPr>
          </a:p>
        </p:txBody>
      </p:sp>
    </p:spTree>
    <p:extLst>
      <p:ext uri="{BB962C8B-B14F-4D97-AF65-F5344CB8AC3E}">
        <p14:creationId xmlns:p14="http://schemas.microsoft.com/office/powerpoint/2010/main" val="151304599"/>
      </p:ext>
    </p:extLst>
  </p:cSld>
  <p:clrMapOvr>
    <a:masterClrMapping/>
  </p:clrMapOvr>
  <mc:AlternateContent xmlns:mc="http://schemas.openxmlformats.org/markup-compatibility/2006" xmlns:p14="http://schemas.microsoft.com/office/powerpoint/2010/main">
    <mc:Choice Requires="p14">
      <p:transition spd="slow" p14:dur="2000" advTm="39620"/>
    </mc:Choice>
    <mc:Fallback xmlns="">
      <p:transition spd="slow" advTm="3962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143E000D-9534-94F9-D09B-4B0C1BA9D5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B6810B-2444-7063-6D40-F0C891A2F8E3}"/>
              </a:ext>
            </a:extLst>
          </p:cNvPr>
          <p:cNvSpPr txBox="1"/>
          <p:nvPr/>
        </p:nvSpPr>
        <p:spPr>
          <a:xfrm>
            <a:off x="230933" y="224135"/>
            <a:ext cx="11581622"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Identify the top three cities with the most frequent occurrence of rainy weather based on weather descriptions. What are the seasonal patterns?</a:t>
            </a:r>
          </a:p>
        </p:txBody>
      </p:sp>
      <p:pic>
        <p:nvPicPr>
          <p:cNvPr id="4" name="Picture 3">
            <a:extLst>
              <a:ext uri="{FF2B5EF4-FFF2-40B4-BE49-F238E27FC236}">
                <a16:creationId xmlns:a16="http://schemas.microsoft.com/office/drawing/2014/main" id="{590390EE-3426-B1E8-2017-F8B121942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46" y="1270319"/>
            <a:ext cx="4976326" cy="3544277"/>
          </a:xfrm>
          <a:prstGeom prst="rect">
            <a:avLst/>
          </a:prstGeom>
        </p:spPr>
      </p:pic>
      <p:pic>
        <p:nvPicPr>
          <p:cNvPr id="6" name="Picture 5">
            <a:extLst>
              <a:ext uri="{FF2B5EF4-FFF2-40B4-BE49-F238E27FC236}">
                <a16:creationId xmlns:a16="http://schemas.microsoft.com/office/drawing/2014/main" id="{12BE141C-AF4A-6142-AAB9-B3A56C9A7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46" y="5174884"/>
            <a:ext cx="5896798" cy="1371791"/>
          </a:xfrm>
          <a:prstGeom prst="rect">
            <a:avLst/>
          </a:prstGeom>
        </p:spPr>
      </p:pic>
      <p:graphicFrame>
        <p:nvGraphicFramePr>
          <p:cNvPr id="7" name="Chart 6">
            <a:extLst>
              <a:ext uri="{FF2B5EF4-FFF2-40B4-BE49-F238E27FC236}">
                <a16:creationId xmlns:a16="http://schemas.microsoft.com/office/drawing/2014/main" id="{D6456975-E33F-CCA5-523B-4951E79671D5}"/>
              </a:ext>
            </a:extLst>
          </p:cNvPr>
          <p:cNvGraphicFramePr>
            <a:graphicFrameLocks/>
          </p:cNvGraphicFramePr>
          <p:nvPr>
            <p:extLst>
              <p:ext uri="{D42A27DB-BD31-4B8C-83A1-F6EECF244321}">
                <p14:modId xmlns:p14="http://schemas.microsoft.com/office/powerpoint/2010/main" val="4087928612"/>
              </p:ext>
            </p:extLst>
          </p:nvPr>
        </p:nvGraphicFramePr>
        <p:xfrm>
          <a:off x="6503436" y="4216588"/>
          <a:ext cx="5480965" cy="252603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DCBF1D62-D801-8A13-6F8A-063C40FA18F2}"/>
              </a:ext>
            </a:extLst>
          </p:cNvPr>
          <p:cNvSpPr txBox="1"/>
          <p:nvPr/>
        </p:nvSpPr>
        <p:spPr>
          <a:xfrm>
            <a:off x="7299649" y="1487250"/>
            <a:ext cx="3050332"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sz="1800" b="1" dirty="0"/>
              <a:t>In My Analysis, I Identified the top three rainy cities</a:t>
            </a:r>
            <a:r>
              <a:rPr lang="en-IN" sz="1800" b="1" baseline="0" dirty="0"/>
              <a:t>: Portland, Seattle and Vancouver. Portland has consistent rain,  Vancouver rainy season is in Summer and Spring, Seattle wet Season is in Autumn and winter </a:t>
            </a:r>
            <a:endParaRPr lang="en-IN" dirty="0"/>
          </a:p>
        </p:txBody>
      </p:sp>
    </p:spTree>
    <p:extLst>
      <p:ext uri="{BB962C8B-B14F-4D97-AF65-F5344CB8AC3E}">
        <p14:creationId xmlns:p14="http://schemas.microsoft.com/office/powerpoint/2010/main" val="1238164679"/>
      </p:ext>
    </p:extLst>
  </p:cSld>
  <p:clrMapOvr>
    <a:masterClrMapping/>
  </p:clrMapOvr>
  <mc:AlternateContent xmlns:mc="http://schemas.openxmlformats.org/markup-compatibility/2006" xmlns:p14="http://schemas.microsoft.com/office/powerpoint/2010/main">
    <mc:Choice Requires="p14">
      <p:transition spd="slow" p14:dur="2000" advTm="38662"/>
    </mc:Choice>
    <mc:Fallback xmlns="">
      <p:transition spd="slow" advTm="3866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8B1959B1-A65D-DFE8-E8AE-CCD1A7B1DB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B92E44F-9A29-3A22-13BC-AD607EF436E0}"/>
              </a:ext>
            </a:extLst>
          </p:cNvPr>
          <p:cNvSpPr txBox="1"/>
          <p:nvPr/>
        </p:nvSpPr>
        <p:spPr>
          <a:xfrm>
            <a:off x="300523" y="0"/>
            <a:ext cx="11590953"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Is there a correlation between humidity levels and air pressure? How might this relationship affect weather conditions?</a:t>
            </a:r>
          </a:p>
        </p:txBody>
      </p:sp>
      <p:pic>
        <p:nvPicPr>
          <p:cNvPr id="4" name="Picture 3">
            <a:extLst>
              <a:ext uri="{FF2B5EF4-FFF2-40B4-BE49-F238E27FC236}">
                <a16:creationId xmlns:a16="http://schemas.microsoft.com/office/drawing/2014/main" id="{42FD33AC-9653-6720-4306-C7DB7A8D3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523" y="1121151"/>
            <a:ext cx="6111239" cy="3421380"/>
          </a:xfrm>
          <a:prstGeom prst="rect">
            <a:avLst/>
          </a:prstGeom>
        </p:spPr>
      </p:pic>
      <p:pic>
        <p:nvPicPr>
          <p:cNvPr id="5" name="Picture 4">
            <a:extLst>
              <a:ext uri="{FF2B5EF4-FFF2-40B4-BE49-F238E27FC236}">
                <a16:creationId xmlns:a16="http://schemas.microsoft.com/office/drawing/2014/main" id="{CBFE4B5D-DF56-F3DD-369E-FB26288D1B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42" y="5072103"/>
            <a:ext cx="3383280" cy="819264"/>
          </a:xfrm>
          <a:prstGeom prst="rect">
            <a:avLst/>
          </a:prstGeom>
        </p:spPr>
      </p:pic>
      <p:sp>
        <p:nvSpPr>
          <p:cNvPr id="7" name="TextBox 6">
            <a:extLst>
              <a:ext uri="{FF2B5EF4-FFF2-40B4-BE49-F238E27FC236}">
                <a16:creationId xmlns:a16="http://schemas.microsoft.com/office/drawing/2014/main" id="{1DF17A8B-8953-174B-A25F-0826EB6A5364}"/>
              </a:ext>
            </a:extLst>
          </p:cNvPr>
          <p:cNvSpPr txBox="1"/>
          <p:nvPr/>
        </p:nvSpPr>
        <p:spPr>
          <a:xfrm>
            <a:off x="7763068" y="1121151"/>
            <a:ext cx="3184071" cy="480131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sz="1800" b="1" dirty="0">
                <a:solidFill>
                  <a:schemeClr val="dk1"/>
                </a:solidFill>
                <a:effectLst/>
                <a:latin typeface="+mn-lt"/>
                <a:ea typeface="+mn-ea"/>
                <a:cs typeface="+mn-cs"/>
              </a:rPr>
              <a:t>Correlation between humidity levels and air pressure. There is a complex relationship between these two factors. Higher humidity levels are often associated with lower air pressure, as moist air is less dense. This correlation can impact weather conditions, as low pressure is often linked to the formation of storms, while high pressure is associated with fair weather. Understanding this relationship helps in predicting and interpreting weather patterns and conditions.</a:t>
            </a:r>
            <a:endParaRPr lang="en-IN" sz="1800" b="1" dirty="0"/>
          </a:p>
        </p:txBody>
      </p:sp>
      <p:pic>
        <p:nvPicPr>
          <p:cNvPr id="2" name="Video 1">
            <a:hlinkClick r:id="" action="ppaction://media"/>
            <a:extLst>
              <a:ext uri="{FF2B5EF4-FFF2-40B4-BE49-F238E27FC236}">
                <a16:creationId xmlns:a16="http://schemas.microsoft.com/office/drawing/2014/main" id="{CE6D235C-C605-E348-69F7-99022F2A946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36014061"/>
      </p:ext>
    </p:extLst>
  </p:cSld>
  <p:clrMapOvr>
    <a:masterClrMapping/>
  </p:clrMapOvr>
  <mc:AlternateContent xmlns:mc="http://schemas.openxmlformats.org/markup-compatibility/2006" xmlns:p14="http://schemas.microsoft.com/office/powerpoint/2010/main">
    <mc:Choice Requires="p14">
      <p:transition spd="slow" p14:dur="2000" advTm="48532"/>
    </mc:Choice>
    <mc:Fallback xmlns="">
      <p:transition spd="slow" advTm="48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73547E37-6AB9-37F2-0852-FAA6E17B2D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75A640-0CFA-E585-2C76-E1E8009CF600}"/>
              </a:ext>
            </a:extLst>
          </p:cNvPr>
          <p:cNvSpPr txBox="1"/>
          <p:nvPr/>
        </p:nvSpPr>
        <p:spPr>
          <a:xfrm>
            <a:off x="212271" y="157362"/>
            <a:ext cx="11628275" cy="738536"/>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Explore the impact of wind direction on temperature for coastal cities. Are there noticeable patterns?</a:t>
            </a:r>
          </a:p>
        </p:txBody>
      </p:sp>
      <p:pic>
        <p:nvPicPr>
          <p:cNvPr id="4" name="Picture 3">
            <a:extLst>
              <a:ext uri="{FF2B5EF4-FFF2-40B4-BE49-F238E27FC236}">
                <a16:creationId xmlns:a16="http://schemas.microsoft.com/office/drawing/2014/main" id="{F8F4AC34-5527-B421-DC56-4F6EF2F9E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71" y="1089737"/>
            <a:ext cx="6042660" cy="3390900"/>
          </a:xfrm>
          <a:prstGeom prst="rect">
            <a:avLst/>
          </a:prstGeom>
        </p:spPr>
      </p:pic>
      <p:pic>
        <p:nvPicPr>
          <p:cNvPr id="5" name="Picture 4">
            <a:extLst>
              <a:ext uri="{FF2B5EF4-FFF2-40B4-BE49-F238E27FC236}">
                <a16:creationId xmlns:a16="http://schemas.microsoft.com/office/drawing/2014/main" id="{F693DEA1-92E3-FEEC-3798-DE7E0A4FE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71" y="4808367"/>
            <a:ext cx="4564380" cy="1514686"/>
          </a:xfrm>
          <a:prstGeom prst="rect">
            <a:avLst/>
          </a:prstGeom>
        </p:spPr>
      </p:pic>
      <p:sp>
        <p:nvSpPr>
          <p:cNvPr id="7" name="TextBox 6">
            <a:extLst>
              <a:ext uri="{FF2B5EF4-FFF2-40B4-BE49-F238E27FC236}">
                <a16:creationId xmlns:a16="http://schemas.microsoft.com/office/drawing/2014/main" id="{66D7EB31-5020-FC49-1738-5FD7F4060CA4}"/>
              </a:ext>
            </a:extLst>
          </p:cNvPr>
          <p:cNvSpPr txBox="1"/>
          <p:nvPr/>
        </p:nvSpPr>
        <p:spPr>
          <a:xfrm>
            <a:off x="7455158" y="1606526"/>
            <a:ext cx="3184071"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sz="1800" dirty="0"/>
              <a:t>In My </a:t>
            </a:r>
            <a:r>
              <a:rPr lang="en-IN" sz="1800" dirty="0" err="1"/>
              <a:t>Analyze</a:t>
            </a:r>
            <a:r>
              <a:rPr lang="en-IN" sz="1800" dirty="0"/>
              <a:t>,</a:t>
            </a:r>
            <a:r>
              <a:rPr lang="en-IN" sz="1800" baseline="0" dirty="0"/>
              <a:t> </a:t>
            </a:r>
            <a:r>
              <a:rPr lang="en-IN" sz="1800" b="0" i="0" dirty="0">
                <a:solidFill>
                  <a:schemeClr val="dk1"/>
                </a:solidFill>
                <a:effectLst/>
                <a:latin typeface="+mn-lt"/>
                <a:ea typeface="+mn-ea"/>
                <a:cs typeface="+mn-cs"/>
              </a:rPr>
              <a:t>the impact of wind direction on temperature in coastal cities by focusing on Canada, the United States and Israel. where wind directions is high then temperature is</a:t>
            </a:r>
            <a:r>
              <a:rPr lang="en-IN" sz="1800" b="0" i="0" baseline="0" dirty="0">
                <a:solidFill>
                  <a:schemeClr val="dk1"/>
                </a:solidFill>
                <a:effectLst/>
                <a:latin typeface="+mn-lt"/>
                <a:ea typeface="+mn-ea"/>
                <a:cs typeface="+mn-cs"/>
              </a:rPr>
              <a:t> low in coastal regions</a:t>
            </a:r>
            <a:endParaRPr lang="en-IN" sz="1800" dirty="0"/>
          </a:p>
        </p:txBody>
      </p:sp>
    </p:spTree>
    <p:extLst>
      <p:ext uri="{BB962C8B-B14F-4D97-AF65-F5344CB8AC3E}">
        <p14:creationId xmlns:p14="http://schemas.microsoft.com/office/powerpoint/2010/main" val="3029721285"/>
      </p:ext>
    </p:extLst>
  </p:cSld>
  <p:clrMapOvr>
    <a:masterClrMapping/>
  </p:clrMapOvr>
  <mc:AlternateContent xmlns:mc="http://schemas.openxmlformats.org/markup-compatibility/2006" xmlns:p14="http://schemas.microsoft.com/office/powerpoint/2010/main">
    <mc:Choice Requires="p14">
      <p:transition spd="slow" p14:dur="2000" advTm="59589"/>
    </mc:Choice>
    <mc:Fallback xmlns="">
      <p:transition spd="slow" advTm="5958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C76F733E-056B-8BFC-9277-643B97B441A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6BA281-CA38-4D73-269A-9CF48CC7D25D}"/>
              </a:ext>
            </a:extLst>
          </p:cNvPr>
          <p:cNvSpPr txBox="1"/>
          <p:nvPr/>
        </p:nvSpPr>
        <p:spPr>
          <a:xfrm>
            <a:off x="165617" y="102837"/>
            <a:ext cx="11590953"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Are there specific months when cities experience significant temperature fluctuations? What might explain these variations?</a:t>
            </a:r>
          </a:p>
        </p:txBody>
      </p:sp>
      <p:pic>
        <p:nvPicPr>
          <p:cNvPr id="4" name="Picture 3">
            <a:extLst>
              <a:ext uri="{FF2B5EF4-FFF2-40B4-BE49-F238E27FC236}">
                <a16:creationId xmlns:a16="http://schemas.microsoft.com/office/drawing/2014/main" id="{CCE85EB7-429A-5777-BE14-0853B499D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06" y="1280938"/>
            <a:ext cx="5410955" cy="3307080"/>
          </a:xfrm>
          <a:prstGeom prst="rect">
            <a:avLst/>
          </a:prstGeom>
        </p:spPr>
      </p:pic>
      <p:pic>
        <p:nvPicPr>
          <p:cNvPr id="7" name="Picture 6">
            <a:extLst>
              <a:ext uri="{FF2B5EF4-FFF2-40B4-BE49-F238E27FC236}">
                <a16:creationId xmlns:a16="http://schemas.microsoft.com/office/drawing/2014/main" id="{5E54B25F-FDAA-A69C-F291-E80EF0E08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69" y="4719934"/>
            <a:ext cx="1788768" cy="2138065"/>
          </a:xfrm>
          <a:prstGeom prst="rect">
            <a:avLst/>
          </a:prstGeom>
        </p:spPr>
      </p:pic>
      <p:graphicFrame>
        <p:nvGraphicFramePr>
          <p:cNvPr id="8" name="Chart 7">
            <a:extLst>
              <a:ext uri="{FF2B5EF4-FFF2-40B4-BE49-F238E27FC236}">
                <a16:creationId xmlns:a16="http://schemas.microsoft.com/office/drawing/2014/main" id="{DCA35386-E236-7FFB-B433-07ADD34F5561}"/>
              </a:ext>
            </a:extLst>
          </p:cNvPr>
          <p:cNvGraphicFramePr>
            <a:graphicFrameLocks/>
          </p:cNvGraphicFramePr>
          <p:nvPr>
            <p:extLst>
              <p:ext uri="{D42A27DB-BD31-4B8C-83A1-F6EECF244321}">
                <p14:modId xmlns:p14="http://schemas.microsoft.com/office/powerpoint/2010/main" val="1332959093"/>
              </p:ext>
            </p:extLst>
          </p:nvPr>
        </p:nvGraphicFramePr>
        <p:xfrm>
          <a:off x="6791325" y="4011963"/>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A42B658A-32B0-041C-AA8E-86B723598CCF}"/>
              </a:ext>
            </a:extLst>
          </p:cNvPr>
          <p:cNvSpPr txBox="1"/>
          <p:nvPr/>
        </p:nvSpPr>
        <p:spPr>
          <a:xfrm>
            <a:off x="6791325" y="1645708"/>
            <a:ext cx="3486939"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sz="1800" b="1" dirty="0"/>
              <a:t>In</a:t>
            </a:r>
            <a:r>
              <a:rPr lang="en-IN" sz="1800" b="1" baseline="0" dirty="0"/>
              <a:t> Analysis of Temperature fluctuations I identified months: Feb, Aug, Dec where Temperature is fluctuated </a:t>
            </a:r>
            <a:endParaRPr lang="en-IN" sz="1800" b="1" dirty="0"/>
          </a:p>
        </p:txBody>
      </p:sp>
    </p:spTree>
    <p:extLst>
      <p:ext uri="{BB962C8B-B14F-4D97-AF65-F5344CB8AC3E}">
        <p14:creationId xmlns:p14="http://schemas.microsoft.com/office/powerpoint/2010/main" val="2992501781"/>
      </p:ext>
    </p:extLst>
  </p:cSld>
  <p:clrMapOvr>
    <a:masterClrMapping/>
  </p:clrMapOvr>
  <mc:AlternateContent xmlns:mc="http://schemas.openxmlformats.org/markup-compatibility/2006" xmlns:p14="http://schemas.microsoft.com/office/powerpoint/2010/main">
    <mc:Choice Requires="p14">
      <p:transition spd="slow" p14:dur="2000" advTm="35725"/>
    </mc:Choice>
    <mc:Fallback xmlns="">
      <p:transition spd="slow" advTm="3572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560488FC-1074-7A25-85D3-091950F5D7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AC7F5B4-6E68-7DE9-31E5-B3AC8460755D}"/>
              </a:ext>
            </a:extLst>
          </p:cNvPr>
          <p:cNvSpPr txBox="1"/>
          <p:nvPr/>
        </p:nvSpPr>
        <p:spPr>
          <a:xfrm>
            <a:off x="114299" y="90785"/>
            <a:ext cx="11877675"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Identify periods of extreme weather events, such as storms or heatwaves, by </a:t>
            </a:r>
            <a:r>
              <a:rPr lang="en-IN" sz="1999" b="1" dirty="0" err="1">
                <a:ln w="6600">
                  <a:solidFill>
                    <a:schemeClr val="accent2"/>
                  </a:solidFill>
                  <a:prstDash val="solid"/>
                </a:ln>
                <a:solidFill>
                  <a:srgbClr val="FFFFFF"/>
                </a:solidFill>
                <a:effectLst>
                  <a:outerShdw dist="38100" dir="2700000" algn="tl" rotWithShape="0">
                    <a:schemeClr val="accent2"/>
                  </a:outerShdw>
                </a:effectLst>
              </a:rPr>
              <a:t>analyzing</a:t>
            </a:r>
            <a:r>
              <a:rPr lang="en-IN" sz="1999" b="1" dirty="0">
                <a:ln w="6600">
                  <a:solidFill>
                    <a:schemeClr val="accent2"/>
                  </a:solidFill>
                  <a:prstDash val="solid"/>
                </a:ln>
                <a:solidFill>
                  <a:srgbClr val="FFFFFF"/>
                </a:solidFill>
                <a:effectLst>
                  <a:outerShdw dist="38100" dir="2700000" algn="tl" rotWithShape="0">
                    <a:schemeClr val="accent2"/>
                  </a:outerShdw>
                </a:effectLst>
              </a:rPr>
              <a:t> the time-based data. What patterns emerge?</a:t>
            </a:r>
          </a:p>
        </p:txBody>
      </p:sp>
      <p:pic>
        <p:nvPicPr>
          <p:cNvPr id="4" name="Picture 3">
            <a:extLst>
              <a:ext uri="{FF2B5EF4-FFF2-40B4-BE49-F238E27FC236}">
                <a16:creationId xmlns:a16="http://schemas.microsoft.com/office/drawing/2014/main" id="{7AEED02D-0A2A-99DB-07CD-83EBA991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44" y="1271995"/>
            <a:ext cx="5166995" cy="2628201"/>
          </a:xfrm>
          <a:prstGeom prst="rect">
            <a:avLst/>
          </a:prstGeom>
        </p:spPr>
      </p:pic>
      <p:pic>
        <p:nvPicPr>
          <p:cNvPr id="6" name="Picture 5">
            <a:extLst>
              <a:ext uri="{FF2B5EF4-FFF2-40B4-BE49-F238E27FC236}">
                <a16:creationId xmlns:a16="http://schemas.microsoft.com/office/drawing/2014/main" id="{DD7A62BD-E3FC-1768-749B-13DA35D5B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65" y="3952239"/>
            <a:ext cx="2934109" cy="2719149"/>
          </a:xfrm>
          <a:prstGeom prst="rect">
            <a:avLst/>
          </a:prstGeom>
        </p:spPr>
      </p:pic>
      <p:graphicFrame>
        <p:nvGraphicFramePr>
          <p:cNvPr id="7" name="Chart 6">
            <a:extLst>
              <a:ext uri="{FF2B5EF4-FFF2-40B4-BE49-F238E27FC236}">
                <a16:creationId xmlns:a16="http://schemas.microsoft.com/office/drawing/2014/main" id="{351CBBF1-59B5-C53D-9A4F-749651FCE490}"/>
              </a:ext>
            </a:extLst>
          </p:cNvPr>
          <p:cNvGraphicFramePr>
            <a:graphicFrameLocks/>
          </p:cNvGraphicFramePr>
          <p:nvPr>
            <p:extLst>
              <p:ext uri="{D42A27DB-BD31-4B8C-83A1-F6EECF244321}">
                <p14:modId xmlns:p14="http://schemas.microsoft.com/office/powerpoint/2010/main" val="2265783128"/>
              </p:ext>
            </p:extLst>
          </p:nvPr>
        </p:nvGraphicFramePr>
        <p:xfrm>
          <a:off x="3722914" y="3942908"/>
          <a:ext cx="8345624" cy="2845837"/>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6C2DA682-1234-8AF3-DF11-27291C57D98E}"/>
              </a:ext>
            </a:extLst>
          </p:cNvPr>
          <p:cNvSpPr txBox="1"/>
          <p:nvPr/>
        </p:nvSpPr>
        <p:spPr>
          <a:xfrm>
            <a:off x="7184571" y="1179681"/>
            <a:ext cx="3408005"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sz="1800" b="1" i="0" dirty="0">
                <a:solidFill>
                  <a:schemeClr val="dk1"/>
                </a:solidFill>
                <a:effectLst/>
                <a:latin typeface="+mn-lt"/>
                <a:ea typeface="+mn-ea"/>
                <a:cs typeface="+mn-cs"/>
              </a:rPr>
              <a:t>I identified periods of extreme weather events in the analysis, noting their seasonal patterns and regional differences. This information can help in preparedness and mitigation strategies for various weather-related challenges.</a:t>
            </a:r>
            <a:endParaRPr lang="en-IN" sz="1800" b="1" dirty="0"/>
          </a:p>
        </p:txBody>
      </p:sp>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BF8E6D0B-19F4-5AE7-1FF0-E02ECADEF238}"/>
                  </a:ext>
                </a:extLst>
              </p:cNvPr>
              <p:cNvGraphicFramePr>
                <a:graphicFrameLocks noChangeAspect="1"/>
              </p:cNvGraphicFramePr>
              <p:nvPr>
                <p:extLst>
                  <p:ext uri="{D42A27DB-BD31-4B8C-83A1-F6EECF244321}">
                    <p14:modId xmlns:p14="http://schemas.microsoft.com/office/powerpoint/2010/main" val="3674161833"/>
                  </p:ext>
                </p:extLst>
              </p:nvPr>
            </p:nvGraphicFramePr>
            <p:xfrm>
              <a:off x="3531902" y="1848628"/>
              <a:ext cx="3048000" cy="1714500"/>
            </p:xfrm>
            <a:graphic>
              <a:graphicData uri="http://schemas.microsoft.com/office/powerpoint/2016/slidezoom">
                <pslz:sldZm>
                  <pslz:sldZmObj sldId="294" cId="2992501781">
                    <pslz:zmPr id="{7BA5973E-F3E0-4073-A34A-A08A9E11C029}"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p:pic>
            <p:nvPicPr>
              <p:cNvPr id="8" name="Slide Zoom 7">
                <a:hlinkClick r:id="rId6" action="ppaction://hlinksldjump"/>
                <a:extLst>
                  <a:ext uri="{FF2B5EF4-FFF2-40B4-BE49-F238E27FC236}">
                    <a16:creationId xmlns:a16="http://schemas.microsoft.com/office/drawing/2014/main" id="{BF8E6D0B-19F4-5AE7-1FF0-E02ECADEF238}"/>
                  </a:ext>
                </a:extLst>
              </p:cNvPr>
              <p:cNvPicPr>
                <a:picLocks noGrp="1" noRot="1" noChangeAspect="1" noMove="1" noResize="1" noEditPoints="1" noAdjustHandles="1" noChangeArrowheads="1" noChangeShapeType="1"/>
              </p:cNvPicPr>
              <p:nvPr/>
            </p:nvPicPr>
            <p:blipFill>
              <a:blip r:embed="rId5"/>
              <a:stretch>
                <a:fillRect/>
              </a:stretch>
            </p:blipFill>
            <p:spPr>
              <a:xfrm>
                <a:off x="3531902" y="1848628"/>
                <a:ext cx="3048000" cy="1714500"/>
              </a:xfrm>
              <a:prstGeom prst="rect">
                <a:avLst/>
              </a:prstGeom>
            </p:spPr>
          </p:pic>
        </mc:Fallback>
      </mc:AlternateContent>
    </p:spTree>
    <p:extLst>
      <p:ext uri="{BB962C8B-B14F-4D97-AF65-F5344CB8AC3E}">
        <p14:creationId xmlns:p14="http://schemas.microsoft.com/office/powerpoint/2010/main" val="2608097909"/>
      </p:ext>
    </p:extLst>
  </p:cSld>
  <p:clrMapOvr>
    <a:masterClrMapping/>
  </p:clrMapOvr>
  <mc:AlternateContent xmlns:mc="http://schemas.openxmlformats.org/markup-compatibility/2006" xmlns:p14="http://schemas.microsoft.com/office/powerpoint/2010/main">
    <mc:Choice Requires="p14">
      <p:transition spd="slow" p14:dur="2000" advTm="39234"/>
    </mc:Choice>
    <mc:Fallback xmlns="">
      <p:transition spd="slow" advTm="39234"/>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20560909-7760-C20C-097F-08F2B19FED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6FA9CD-13B0-DED3-1308-98FEBF8E31EA}"/>
              </a:ext>
            </a:extLst>
          </p:cNvPr>
          <p:cNvSpPr txBox="1"/>
          <p:nvPr/>
        </p:nvSpPr>
        <p:spPr>
          <a:xfrm>
            <a:off x="118966" y="84175"/>
            <a:ext cx="11730912"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Are there any notable differences in temperature trends between northern and southern hemisphere cities over the year? How do they relate to seasons?</a:t>
            </a:r>
          </a:p>
        </p:txBody>
      </p:sp>
      <p:pic>
        <p:nvPicPr>
          <p:cNvPr id="4" name="Picture 3">
            <a:extLst>
              <a:ext uri="{FF2B5EF4-FFF2-40B4-BE49-F238E27FC236}">
                <a16:creationId xmlns:a16="http://schemas.microsoft.com/office/drawing/2014/main" id="{483995BC-7EC9-FBA6-F3DA-4BF1C4E8B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94" y="1247503"/>
            <a:ext cx="7027506" cy="2979264"/>
          </a:xfrm>
          <a:prstGeom prst="rect">
            <a:avLst/>
          </a:prstGeom>
        </p:spPr>
      </p:pic>
      <p:pic>
        <p:nvPicPr>
          <p:cNvPr id="6" name="Picture 5">
            <a:extLst>
              <a:ext uri="{FF2B5EF4-FFF2-40B4-BE49-F238E27FC236}">
                <a16:creationId xmlns:a16="http://schemas.microsoft.com/office/drawing/2014/main" id="{504EB880-3B16-2806-5FE5-77F222020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52" y="4403849"/>
            <a:ext cx="6774648" cy="2369976"/>
          </a:xfrm>
          <a:prstGeom prst="rect">
            <a:avLst/>
          </a:prstGeom>
        </p:spPr>
      </p:pic>
      <p:sp>
        <p:nvSpPr>
          <p:cNvPr id="8" name="TextBox 7">
            <a:extLst>
              <a:ext uri="{FF2B5EF4-FFF2-40B4-BE49-F238E27FC236}">
                <a16:creationId xmlns:a16="http://schemas.microsoft.com/office/drawing/2014/main" id="{A2B21F36-0B47-3274-3178-3854564BA2A0}"/>
              </a:ext>
            </a:extLst>
          </p:cNvPr>
          <p:cNvSpPr txBox="1"/>
          <p:nvPr/>
        </p:nvSpPr>
        <p:spPr>
          <a:xfrm>
            <a:off x="7977673" y="1920189"/>
            <a:ext cx="3314699"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800" b="1" dirty="0">
                <a:solidFill>
                  <a:schemeClr val="dk1"/>
                </a:solidFill>
                <a:effectLst/>
                <a:latin typeface="+mn-lt"/>
                <a:ea typeface="+mn-ea"/>
                <a:cs typeface="+mn-cs"/>
              </a:rPr>
              <a:t>I noted temperature differences between northern and southern hemisphere cities due to their opposing seasons, influenced by Earth's axial tilt. This provides insights into hemispheric climate variations.</a:t>
            </a:r>
            <a:endParaRPr lang="en-IN" sz="1800" b="1" dirty="0">
              <a:effectLst/>
            </a:endParaRPr>
          </a:p>
        </p:txBody>
      </p:sp>
    </p:spTree>
    <p:extLst>
      <p:ext uri="{BB962C8B-B14F-4D97-AF65-F5344CB8AC3E}">
        <p14:creationId xmlns:p14="http://schemas.microsoft.com/office/powerpoint/2010/main" val="2530830342"/>
      </p:ext>
    </p:extLst>
  </p:cSld>
  <p:clrMapOvr>
    <a:masterClrMapping/>
  </p:clrMapOvr>
  <mc:AlternateContent xmlns:mc="http://schemas.openxmlformats.org/markup-compatibility/2006" xmlns:p14="http://schemas.microsoft.com/office/powerpoint/2010/main">
    <mc:Choice Requires="p14">
      <p:transition spd="slow" p14:dur="2000" advTm="24577"/>
    </mc:Choice>
    <mc:Fallback xmlns="">
      <p:transition spd="slow" advTm="2457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21EBF769-EB4B-952C-C178-1986554636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02ACAA-AB23-5054-209D-4C7ACA1F9AD3}"/>
              </a:ext>
            </a:extLst>
          </p:cNvPr>
          <p:cNvSpPr txBox="1"/>
          <p:nvPr/>
        </p:nvSpPr>
        <p:spPr>
          <a:xfrm>
            <a:off x="137628" y="65314"/>
            <a:ext cx="11814886"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What are the consequences of prolonged periods of extreme cold or heat in specific cities? How do residents adapt to such conditions?</a:t>
            </a:r>
          </a:p>
        </p:txBody>
      </p:sp>
      <p:pic>
        <p:nvPicPr>
          <p:cNvPr id="4" name="Picture 3">
            <a:extLst>
              <a:ext uri="{FF2B5EF4-FFF2-40B4-BE49-F238E27FC236}">
                <a16:creationId xmlns:a16="http://schemas.microsoft.com/office/drawing/2014/main" id="{622B3240-4B85-B6DE-8619-39FBA0CD7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9" y="1255589"/>
            <a:ext cx="6096851" cy="3017831"/>
          </a:xfrm>
          <a:prstGeom prst="rect">
            <a:avLst/>
          </a:prstGeom>
        </p:spPr>
      </p:pic>
      <p:pic>
        <p:nvPicPr>
          <p:cNvPr id="5" name="Picture 4">
            <a:extLst>
              <a:ext uri="{FF2B5EF4-FFF2-40B4-BE49-F238E27FC236}">
                <a16:creationId xmlns:a16="http://schemas.microsoft.com/office/drawing/2014/main" id="{3293EF8D-8DD6-3DDA-56C5-54FFCFA54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41" y="4323996"/>
            <a:ext cx="5577840" cy="2534004"/>
          </a:xfrm>
          <a:prstGeom prst="rect">
            <a:avLst/>
          </a:prstGeom>
        </p:spPr>
      </p:pic>
      <p:sp>
        <p:nvSpPr>
          <p:cNvPr id="7" name="TextBox 6">
            <a:extLst>
              <a:ext uri="{FF2B5EF4-FFF2-40B4-BE49-F238E27FC236}">
                <a16:creationId xmlns:a16="http://schemas.microsoft.com/office/drawing/2014/main" id="{A0B3C753-AE98-91ED-FBCC-065EB4F06071}"/>
              </a:ext>
            </a:extLst>
          </p:cNvPr>
          <p:cNvSpPr txBox="1"/>
          <p:nvPr/>
        </p:nvSpPr>
        <p:spPr>
          <a:xfrm>
            <a:off x="7520472" y="2166363"/>
            <a:ext cx="3305369"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sz="1800" b="1" dirty="0"/>
              <a:t>I</a:t>
            </a:r>
            <a:r>
              <a:rPr lang="en-IN" sz="1800" b="1" baseline="0" dirty="0"/>
              <a:t> </a:t>
            </a:r>
            <a:r>
              <a:rPr lang="en-IN" sz="1800" b="1" baseline="0" dirty="0" err="1"/>
              <a:t>anlyze</a:t>
            </a:r>
            <a:r>
              <a:rPr lang="en-IN" sz="1800" b="1" baseline="0" dirty="0"/>
              <a:t> that extreme cold or heat on cities is Health conditions, Infrastructure damage, Energy issues, Economic Impact. </a:t>
            </a:r>
            <a:r>
              <a:rPr lang="en-US" sz="1800" b="1" dirty="0">
                <a:solidFill>
                  <a:schemeClr val="dk1"/>
                </a:solidFill>
                <a:effectLst/>
                <a:latin typeface="+mn-lt"/>
                <a:ea typeface="+mn-ea"/>
                <a:cs typeface="+mn-cs"/>
              </a:rPr>
              <a:t>Residents adapt with appropriate measures. Important for urban planning and well-being.</a:t>
            </a:r>
            <a:endParaRPr lang="en-IN" sz="1800" b="1" dirty="0"/>
          </a:p>
        </p:txBody>
      </p:sp>
    </p:spTree>
    <p:extLst>
      <p:ext uri="{BB962C8B-B14F-4D97-AF65-F5344CB8AC3E}">
        <p14:creationId xmlns:p14="http://schemas.microsoft.com/office/powerpoint/2010/main" val="249116892"/>
      </p:ext>
    </p:extLst>
  </p:cSld>
  <p:clrMapOvr>
    <a:masterClrMapping/>
  </p:clrMapOvr>
  <mc:AlternateContent xmlns:mc="http://schemas.openxmlformats.org/markup-compatibility/2006" xmlns:p14="http://schemas.microsoft.com/office/powerpoint/2010/main">
    <mc:Choice Requires="p14">
      <p:transition spd="slow" p14:dur="2000" advTm="27904"/>
    </mc:Choice>
    <mc:Fallback xmlns="">
      <p:transition spd="slow" advTm="279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8000">
              <a:schemeClr val="accent1">
                <a:lumMod val="45000"/>
                <a:lumOff val="55000"/>
              </a:schemeClr>
            </a:gs>
            <a:gs pos="56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86A93-1A0F-1A79-8FCB-91315FFEF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65" y="867750"/>
            <a:ext cx="11877870" cy="5990253"/>
          </a:xfrm>
          <a:prstGeom prst="rect">
            <a:avLst/>
          </a:prstGeom>
        </p:spPr>
      </p:pic>
      <p:sp>
        <p:nvSpPr>
          <p:cNvPr id="5" name="TextBox 4">
            <a:extLst>
              <a:ext uri="{FF2B5EF4-FFF2-40B4-BE49-F238E27FC236}">
                <a16:creationId xmlns:a16="http://schemas.microsoft.com/office/drawing/2014/main" id="{120A2B08-60FB-A1A5-19D5-45E80CED033B}"/>
              </a:ext>
            </a:extLst>
          </p:cNvPr>
          <p:cNvSpPr txBox="1"/>
          <p:nvPr/>
        </p:nvSpPr>
        <p:spPr>
          <a:xfrm>
            <a:off x="5237586" y="247846"/>
            <a:ext cx="1716833" cy="510778"/>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IN" sz="2400" b="1" dirty="0">
                <a:ln w="6600">
                  <a:solidFill>
                    <a:schemeClr val="accent2"/>
                  </a:solidFill>
                  <a:prstDash val="solid"/>
                </a:ln>
                <a:solidFill>
                  <a:srgbClr val="FFFFFF"/>
                </a:solidFill>
                <a:effectLst>
                  <a:outerShdw dist="38100" dir="2700000" algn="tl" rotWithShape="0">
                    <a:schemeClr val="accent2"/>
                  </a:outerShdw>
                </a:effectLst>
              </a:rPr>
              <a:t>ER Diagram</a:t>
            </a:r>
          </a:p>
        </p:txBody>
      </p:sp>
    </p:spTree>
    <p:extLst>
      <p:ext uri="{BB962C8B-B14F-4D97-AF65-F5344CB8AC3E}">
        <p14:creationId xmlns:p14="http://schemas.microsoft.com/office/powerpoint/2010/main" val="3397627168"/>
      </p:ext>
    </p:extLst>
  </p:cSld>
  <p:clrMapOvr>
    <a:masterClrMapping/>
  </p:clrMapOvr>
  <mc:AlternateContent xmlns:mc="http://schemas.openxmlformats.org/markup-compatibility/2006" xmlns:p14="http://schemas.microsoft.com/office/powerpoint/2010/main">
    <mc:Choice Requires="p14">
      <p:transition spd="slow" p14:dur="2000" advTm="19887"/>
    </mc:Choice>
    <mc:Fallback xmlns="">
      <p:transition spd="slow" advTm="1988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635F7E5B-5B89-68AC-BCFA-6444A2D1FB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2DD231-A824-A781-94C4-47C60D035C6D}"/>
              </a:ext>
            </a:extLst>
          </p:cNvPr>
          <p:cNvSpPr txBox="1"/>
          <p:nvPr/>
        </p:nvSpPr>
        <p:spPr>
          <a:xfrm>
            <a:off x="100304" y="74845"/>
            <a:ext cx="11964178"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Investigate whether temperature anomalies (unusual deviations from the norm) coincide with certain events or environmental factors in specific cities.</a:t>
            </a:r>
          </a:p>
        </p:txBody>
      </p:sp>
      <p:pic>
        <p:nvPicPr>
          <p:cNvPr id="4" name="Picture 3">
            <a:extLst>
              <a:ext uri="{FF2B5EF4-FFF2-40B4-BE49-F238E27FC236}">
                <a16:creationId xmlns:a16="http://schemas.microsoft.com/office/drawing/2014/main" id="{F95167B8-E117-1700-1E36-70C87A1DB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80" y="1204329"/>
            <a:ext cx="7772400" cy="3329669"/>
          </a:xfrm>
          <a:prstGeom prst="rect">
            <a:avLst/>
          </a:prstGeom>
        </p:spPr>
      </p:pic>
      <p:pic>
        <p:nvPicPr>
          <p:cNvPr id="5" name="Picture 4">
            <a:extLst>
              <a:ext uri="{FF2B5EF4-FFF2-40B4-BE49-F238E27FC236}">
                <a16:creationId xmlns:a16="http://schemas.microsoft.com/office/drawing/2014/main" id="{8CF9C89C-24C6-0687-8126-4118118D3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3" y="4674501"/>
            <a:ext cx="7772400" cy="1958340"/>
          </a:xfrm>
          <a:prstGeom prst="rect">
            <a:avLst/>
          </a:prstGeom>
        </p:spPr>
      </p:pic>
      <p:sp>
        <p:nvSpPr>
          <p:cNvPr id="7" name="TextBox 6">
            <a:extLst>
              <a:ext uri="{FF2B5EF4-FFF2-40B4-BE49-F238E27FC236}">
                <a16:creationId xmlns:a16="http://schemas.microsoft.com/office/drawing/2014/main" id="{B7D508C3-5A29-4CBD-F235-C9B524CD5F28}"/>
              </a:ext>
            </a:extLst>
          </p:cNvPr>
          <p:cNvSpPr txBox="1"/>
          <p:nvPr/>
        </p:nvSpPr>
        <p:spPr>
          <a:xfrm>
            <a:off x="8437984" y="1812179"/>
            <a:ext cx="3050332" cy="286232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sz="1800" b="1" i="0" dirty="0">
                <a:solidFill>
                  <a:schemeClr val="dk1"/>
                </a:solidFill>
                <a:effectLst/>
                <a:latin typeface="+mn-lt"/>
                <a:ea typeface="+mn-ea"/>
                <a:cs typeface="+mn-cs"/>
              </a:rPr>
              <a:t>I explored connections between temperature anomalies and environmental events. This aids in understanding the causes of temperature anomalies, which can be valuable for disaster prediction and environmental monitoring in specific cities.</a:t>
            </a:r>
            <a:endParaRPr lang="en-IN" sz="1800" b="1" dirty="0"/>
          </a:p>
        </p:txBody>
      </p:sp>
    </p:spTree>
    <p:extLst>
      <p:ext uri="{BB962C8B-B14F-4D97-AF65-F5344CB8AC3E}">
        <p14:creationId xmlns:p14="http://schemas.microsoft.com/office/powerpoint/2010/main" val="518495667"/>
      </p:ext>
    </p:extLst>
  </p:cSld>
  <p:clrMapOvr>
    <a:masterClrMapping/>
  </p:clrMapOvr>
  <mc:AlternateContent xmlns:mc="http://schemas.openxmlformats.org/markup-compatibility/2006" xmlns:p14="http://schemas.microsoft.com/office/powerpoint/2010/main">
    <mc:Choice Requires="p14">
      <p:transition spd="slow" p14:dur="2000" advTm="28887"/>
    </mc:Choice>
    <mc:Fallback xmlns="">
      <p:transition spd="slow" advTm="2888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BDC8064D-581C-F64A-7995-1E0F785DF20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8A5F9B-4BF4-3A49-55CC-93C9469AAECE}"/>
              </a:ext>
            </a:extLst>
          </p:cNvPr>
          <p:cNvSpPr txBox="1"/>
          <p:nvPr/>
        </p:nvSpPr>
        <p:spPr>
          <a:xfrm>
            <a:off x="146957" y="92047"/>
            <a:ext cx="11908193"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err="1">
                <a:ln w="6600">
                  <a:solidFill>
                    <a:schemeClr val="accent2"/>
                  </a:solidFill>
                  <a:prstDash val="solid"/>
                </a:ln>
                <a:solidFill>
                  <a:srgbClr val="FFFFFF"/>
                </a:solidFill>
                <a:effectLst>
                  <a:outerShdw dist="38100" dir="2700000" algn="tl" rotWithShape="0">
                    <a:schemeClr val="accent2"/>
                  </a:outerShdw>
                </a:effectLst>
              </a:rPr>
              <a:t>Analyze</a:t>
            </a:r>
            <a:r>
              <a:rPr lang="en-IN" sz="1999" b="1" dirty="0">
                <a:ln w="6600">
                  <a:solidFill>
                    <a:schemeClr val="accent2"/>
                  </a:solidFill>
                  <a:prstDash val="solid"/>
                </a:ln>
                <a:solidFill>
                  <a:srgbClr val="FFFFFF"/>
                </a:solidFill>
                <a:effectLst>
                  <a:outerShdw dist="38100" dir="2700000" algn="tl" rotWithShape="0">
                    <a:schemeClr val="accent2"/>
                  </a:outerShdw>
                </a:effectLst>
              </a:rPr>
              <a:t> the impact of temperature on energy consumption patterns in cities. Are there noticeable trends or correlations?</a:t>
            </a:r>
          </a:p>
        </p:txBody>
      </p:sp>
      <p:pic>
        <p:nvPicPr>
          <p:cNvPr id="4" name="Picture 3">
            <a:extLst>
              <a:ext uri="{FF2B5EF4-FFF2-40B4-BE49-F238E27FC236}">
                <a16:creationId xmlns:a16="http://schemas.microsoft.com/office/drawing/2014/main" id="{443CBF32-1C3A-2785-C151-9340A4EBB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226664"/>
            <a:ext cx="5829300" cy="2407920"/>
          </a:xfrm>
          <a:prstGeom prst="rect">
            <a:avLst/>
          </a:prstGeom>
        </p:spPr>
      </p:pic>
      <p:pic>
        <p:nvPicPr>
          <p:cNvPr id="5" name="Picture 4">
            <a:extLst>
              <a:ext uri="{FF2B5EF4-FFF2-40B4-BE49-F238E27FC236}">
                <a16:creationId xmlns:a16="http://schemas.microsoft.com/office/drawing/2014/main" id="{F9C7DF6C-4842-2CD4-B6B1-D5BFD59A1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02" y="3925289"/>
            <a:ext cx="5849166" cy="2553056"/>
          </a:xfrm>
          <a:prstGeom prst="rect">
            <a:avLst/>
          </a:prstGeom>
        </p:spPr>
      </p:pic>
      <p:sp>
        <p:nvSpPr>
          <p:cNvPr id="7" name="TextBox 6">
            <a:extLst>
              <a:ext uri="{FF2B5EF4-FFF2-40B4-BE49-F238E27FC236}">
                <a16:creationId xmlns:a16="http://schemas.microsoft.com/office/drawing/2014/main" id="{60816243-1931-0376-F363-AEE6A4C23F1F}"/>
              </a:ext>
            </a:extLst>
          </p:cNvPr>
          <p:cNvSpPr txBox="1"/>
          <p:nvPr/>
        </p:nvSpPr>
        <p:spPr>
          <a:xfrm>
            <a:off x="7277877" y="1783807"/>
            <a:ext cx="3314699"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800" b="1" dirty="0">
                <a:solidFill>
                  <a:schemeClr val="dk1"/>
                </a:solidFill>
                <a:effectLst/>
                <a:latin typeface="+mn-lt"/>
                <a:ea typeface="+mn-ea"/>
                <a:cs typeface="+mn-cs"/>
              </a:rPr>
              <a:t>I explored temperature's impact on energy consumption, using 300+ Kelvin as a proxy for high energy use due to extreme heat. This helped identify potential temperature-energy correlations in the absence of direct data.</a:t>
            </a:r>
            <a:endParaRPr lang="en-IN" sz="1800" b="1" dirty="0">
              <a:effectLst/>
            </a:endParaRPr>
          </a:p>
        </p:txBody>
      </p:sp>
    </p:spTree>
    <p:extLst>
      <p:ext uri="{BB962C8B-B14F-4D97-AF65-F5344CB8AC3E}">
        <p14:creationId xmlns:p14="http://schemas.microsoft.com/office/powerpoint/2010/main" val="4213881336"/>
      </p:ext>
    </p:extLst>
  </p:cSld>
  <p:clrMapOvr>
    <a:masterClrMapping/>
  </p:clrMapOvr>
  <mc:AlternateContent xmlns:mc="http://schemas.openxmlformats.org/markup-compatibility/2006" xmlns:p14="http://schemas.microsoft.com/office/powerpoint/2010/main">
    <mc:Choice Requires="p14">
      <p:transition spd="slow" p14:dur="2000" advTm="23766"/>
    </mc:Choice>
    <mc:Fallback xmlns="">
      <p:transition spd="slow" advTm="2376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FD3CD242-2953-1D91-94EE-D7ED9A6C59E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313C9BD-07F4-AF5E-CAF0-A2FFA780C3B6}"/>
              </a:ext>
            </a:extLst>
          </p:cNvPr>
          <p:cNvSpPr txBox="1"/>
          <p:nvPr/>
        </p:nvSpPr>
        <p:spPr>
          <a:xfrm>
            <a:off x="146958" y="149490"/>
            <a:ext cx="11768234"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Identify cities prone to strong winds and the potential consequences, such as increased risk of natural disasters or challenges for transportation.</a:t>
            </a:r>
          </a:p>
        </p:txBody>
      </p:sp>
      <p:pic>
        <p:nvPicPr>
          <p:cNvPr id="4" name="Picture 3">
            <a:extLst>
              <a:ext uri="{FF2B5EF4-FFF2-40B4-BE49-F238E27FC236}">
                <a16:creationId xmlns:a16="http://schemas.microsoft.com/office/drawing/2014/main" id="{20A290D2-FF4E-E3E6-FB52-A0E2B33F4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92" y="1280160"/>
            <a:ext cx="5974080" cy="3383280"/>
          </a:xfrm>
          <a:prstGeom prst="rect">
            <a:avLst/>
          </a:prstGeom>
        </p:spPr>
      </p:pic>
      <p:pic>
        <p:nvPicPr>
          <p:cNvPr id="6" name="Picture 5">
            <a:extLst>
              <a:ext uri="{FF2B5EF4-FFF2-40B4-BE49-F238E27FC236}">
                <a16:creationId xmlns:a16="http://schemas.microsoft.com/office/drawing/2014/main" id="{6AEE16B5-9ACB-04D0-B9B7-EF4EE0871F81}"/>
              </a:ext>
            </a:extLst>
          </p:cNvPr>
          <p:cNvPicPr>
            <a:picLocks noChangeAspect="1"/>
          </p:cNvPicPr>
          <p:nvPr/>
        </p:nvPicPr>
        <p:blipFill>
          <a:blip r:embed="rId3"/>
          <a:stretch>
            <a:fillRect/>
          </a:stretch>
        </p:blipFill>
        <p:spPr>
          <a:xfrm>
            <a:off x="616864" y="4747926"/>
            <a:ext cx="5177446" cy="2110074"/>
          </a:xfrm>
          <a:prstGeom prst="rect">
            <a:avLst/>
          </a:prstGeom>
        </p:spPr>
      </p:pic>
      <p:sp>
        <p:nvSpPr>
          <p:cNvPr id="8" name="TextBox 7">
            <a:extLst>
              <a:ext uri="{FF2B5EF4-FFF2-40B4-BE49-F238E27FC236}">
                <a16:creationId xmlns:a16="http://schemas.microsoft.com/office/drawing/2014/main" id="{FC34CA7D-F010-E1A0-E2BB-48305C1BE663}"/>
              </a:ext>
            </a:extLst>
          </p:cNvPr>
          <p:cNvSpPr txBox="1"/>
          <p:nvPr/>
        </p:nvSpPr>
        <p:spPr>
          <a:xfrm>
            <a:off x="7296539" y="1494558"/>
            <a:ext cx="3352022"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800" b="1" dirty="0">
                <a:solidFill>
                  <a:schemeClr val="dk1"/>
                </a:solidFill>
                <a:effectLst/>
                <a:latin typeface="+mn-lt"/>
                <a:ea typeface="+mn-ea"/>
                <a:cs typeface="+mn-cs"/>
              </a:rPr>
              <a:t>I identified cities at risk of strong winds and examined potential consequences like natural disasters and transportation challenges. This understanding is vital for disaster preparedness and urban planning.</a:t>
            </a:r>
            <a:endParaRPr lang="en-IN" sz="1800" b="1" dirty="0">
              <a:effectLst/>
            </a:endParaRPr>
          </a:p>
        </p:txBody>
      </p:sp>
      <p:graphicFrame>
        <p:nvGraphicFramePr>
          <p:cNvPr id="9" name="Chart 8">
            <a:extLst>
              <a:ext uri="{FF2B5EF4-FFF2-40B4-BE49-F238E27FC236}">
                <a16:creationId xmlns:a16="http://schemas.microsoft.com/office/drawing/2014/main" id="{A178D524-3830-9181-CB68-E4D4B69343BB}"/>
              </a:ext>
            </a:extLst>
          </p:cNvPr>
          <p:cNvGraphicFramePr>
            <a:graphicFrameLocks/>
          </p:cNvGraphicFramePr>
          <p:nvPr>
            <p:extLst>
              <p:ext uri="{D42A27DB-BD31-4B8C-83A1-F6EECF244321}">
                <p14:modId xmlns:p14="http://schemas.microsoft.com/office/powerpoint/2010/main" val="256500451"/>
              </p:ext>
            </p:extLst>
          </p:nvPr>
        </p:nvGraphicFramePr>
        <p:xfrm>
          <a:off x="6475444" y="4114800"/>
          <a:ext cx="5716555"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30705016"/>
      </p:ext>
    </p:extLst>
  </p:cSld>
  <p:clrMapOvr>
    <a:masterClrMapping/>
  </p:clrMapOvr>
  <mc:AlternateContent xmlns:mc="http://schemas.openxmlformats.org/markup-compatibility/2006" xmlns:p14="http://schemas.microsoft.com/office/powerpoint/2010/main">
    <mc:Choice Requires="p14">
      <p:transition spd="slow" p14:dur="2000" advTm="24260"/>
    </mc:Choice>
    <mc:Fallback xmlns="">
      <p:transition spd="slow" advTm="2426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90C1DD9D-82A7-00FD-B86B-241A212907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70354FC-5612-3AC5-3054-A7933891F68F}"/>
              </a:ext>
            </a:extLst>
          </p:cNvPr>
          <p:cNvSpPr txBox="1"/>
          <p:nvPr/>
        </p:nvSpPr>
        <p:spPr>
          <a:xfrm>
            <a:off x="118966" y="93507"/>
            <a:ext cx="11926854" cy="1046184"/>
          </a:xfrm>
          <a:prstGeom prst="rect">
            <a:avLst/>
          </a:prstGeom>
          <a:noFill/>
        </p:spPr>
        <p:txBody>
          <a:bodyPr wrap="square">
            <a:spAutoFit/>
          </a:bodyPr>
          <a:lstStyle/>
          <a:p>
            <a:r>
              <a:rPr lang="en-IN" sz="2200" b="1" u="sng" dirty="0">
                <a:ln w="6600">
                  <a:solidFill>
                    <a:schemeClr val="accent2"/>
                  </a:solidFill>
                  <a:prstDash val="solid"/>
                </a:ln>
                <a:solidFill>
                  <a:srgbClr val="FFFFFF"/>
                </a:solidFill>
                <a:effectLst>
                  <a:outerShdw dist="38100" dir="2700000" algn="tl" rotWithShape="0">
                    <a:schemeClr val="accent2"/>
                  </a:outerShdw>
                </a:effectLst>
              </a:rPr>
              <a:t>Problem</a:t>
            </a:r>
          </a:p>
          <a:p>
            <a:r>
              <a:rPr lang="en-IN" sz="1999" b="1" dirty="0">
                <a:ln w="6600">
                  <a:solidFill>
                    <a:schemeClr val="accent2"/>
                  </a:solidFill>
                  <a:prstDash val="solid"/>
                </a:ln>
                <a:solidFill>
                  <a:srgbClr val="FFFFFF"/>
                </a:solidFill>
                <a:effectLst>
                  <a:outerShdw dist="38100" dir="2700000" algn="tl" rotWithShape="0">
                    <a:schemeClr val="accent2"/>
                  </a:outerShdw>
                </a:effectLst>
              </a:rPr>
              <a:t>Explore whether wind speed and direction influence the frequency and severity of weather-related </a:t>
            </a:r>
          </a:p>
          <a:p>
            <a:r>
              <a:rPr lang="en-IN" sz="1999" b="1" dirty="0">
                <a:ln w="6600">
                  <a:solidFill>
                    <a:schemeClr val="accent2"/>
                  </a:solidFill>
                  <a:prstDash val="solid"/>
                </a:ln>
                <a:solidFill>
                  <a:srgbClr val="FFFFFF"/>
                </a:solidFill>
                <a:effectLst>
                  <a:outerShdw dist="38100" dir="2700000" algn="tl" rotWithShape="0">
                    <a:schemeClr val="accent2"/>
                  </a:outerShdw>
                </a:effectLst>
              </a:rPr>
              <a:t>events (e.g., hurricanes, storms) in coastal cities.</a:t>
            </a:r>
          </a:p>
        </p:txBody>
      </p:sp>
      <p:pic>
        <p:nvPicPr>
          <p:cNvPr id="4" name="Picture 3">
            <a:extLst>
              <a:ext uri="{FF2B5EF4-FFF2-40B4-BE49-F238E27FC236}">
                <a16:creationId xmlns:a16="http://schemas.microsoft.com/office/drawing/2014/main" id="{3AA82EE2-A564-A6E0-C071-551BC0FAF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75" y="1267020"/>
            <a:ext cx="5934914" cy="3081046"/>
          </a:xfrm>
          <a:prstGeom prst="rect">
            <a:avLst/>
          </a:prstGeom>
        </p:spPr>
      </p:pic>
      <p:pic>
        <p:nvPicPr>
          <p:cNvPr id="6" name="Picture 5">
            <a:extLst>
              <a:ext uri="{FF2B5EF4-FFF2-40B4-BE49-F238E27FC236}">
                <a16:creationId xmlns:a16="http://schemas.microsoft.com/office/drawing/2014/main" id="{4E9F1DB9-5C2D-6502-DFA2-3D1D95237C51}"/>
              </a:ext>
            </a:extLst>
          </p:cNvPr>
          <p:cNvPicPr>
            <a:picLocks noChangeAspect="1"/>
          </p:cNvPicPr>
          <p:nvPr/>
        </p:nvPicPr>
        <p:blipFill>
          <a:blip r:embed="rId3"/>
          <a:stretch>
            <a:fillRect/>
          </a:stretch>
        </p:blipFill>
        <p:spPr>
          <a:xfrm>
            <a:off x="273375" y="4475395"/>
            <a:ext cx="5822625" cy="2281995"/>
          </a:xfrm>
          <a:prstGeom prst="rect">
            <a:avLst/>
          </a:prstGeom>
        </p:spPr>
      </p:pic>
      <p:graphicFrame>
        <p:nvGraphicFramePr>
          <p:cNvPr id="7" name="Chart 6">
            <a:extLst>
              <a:ext uri="{FF2B5EF4-FFF2-40B4-BE49-F238E27FC236}">
                <a16:creationId xmlns:a16="http://schemas.microsoft.com/office/drawing/2014/main" id="{84A1CA06-0EF2-01DE-858F-BD2020EEA576}"/>
              </a:ext>
            </a:extLst>
          </p:cNvPr>
          <p:cNvGraphicFramePr>
            <a:graphicFrameLocks/>
          </p:cNvGraphicFramePr>
          <p:nvPr>
            <p:extLst>
              <p:ext uri="{D42A27DB-BD31-4B8C-83A1-F6EECF244321}">
                <p14:modId xmlns:p14="http://schemas.microsoft.com/office/powerpoint/2010/main" val="3445597340"/>
              </p:ext>
            </p:extLst>
          </p:nvPr>
        </p:nvGraphicFramePr>
        <p:xfrm>
          <a:off x="6696114" y="3385540"/>
          <a:ext cx="5013960" cy="337185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FB5B98D5-E03C-0AA2-07AC-6C1579677771}"/>
              </a:ext>
            </a:extLst>
          </p:cNvPr>
          <p:cNvSpPr txBox="1"/>
          <p:nvPr/>
        </p:nvSpPr>
        <p:spPr>
          <a:xfrm>
            <a:off x="7489760" y="1139691"/>
            <a:ext cx="3426667"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z="1800" b="1" i="0" dirty="0">
                <a:solidFill>
                  <a:schemeClr val="dk1"/>
                </a:solidFill>
                <a:effectLst/>
                <a:latin typeface="+mn-lt"/>
                <a:ea typeface="+mn-ea"/>
                <a:cs typeface="+mn-cs"/>
              </a:rPr>
              <a:t>I studied the link between wind speed, direction, and weather events in coastal cities. Understanding this relationship helps improve disaster management and preparedness for hurricanes and storms.</a:t>
            </a:r>
            <a:endParaRPr lang="en-IN" sz="1800" b="1" dirty="0">
              <a:effectLst/>
            </a:endParaRPr>
          </a:p>
        </p:txBody>
      </p:sp>
    </p:spTree>
    <p:extLst>
      <p:ext uri="{BB962C8B-B14F-4D97-AF65-F5344CB8AC3E}">
        <p14:creationId xmlns:p14="http://schemas.microsoft.com/office/powerpoint/2010/main" val="2081148709"/>
      </p:ext>
    </p:extLst>
  </p:cSld>
  <p:clrMapOvr>
    <a:masterClrMapping/>
  </p:clrMapOvr>
  <mc:AlternateContent xmlns:mc="http://schemas.openxmlformats.org/markup-compatibility/2006" xmlns:p14="http://schemas.microsoft.com/office/powerpoint/2010/main">
    <mc:Choice Requires="p14">
      <p:transition spd="slow" p14:dur="2000" advTm="35551"/>
    </mc:Choice>
    <mc:Fallback xmlns="">
      <p:transition spd="slow" advTm="3555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E1C1B8E1-C8B7-B2E7-3293-963D794F70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5B38D5-59CC-AE49-F8EF-E9087CDD1F2B}"/>
              </a:ext>
            </a:extLst>
          </p:cNvPr>
          <p:cNvSpPr txBox="1"/>
          <p:nvPr/>
        </p:nvSpPr>
        <p:spPr>
          <a:xfrm>
            <a:off x="4501243" y="177283"/>
            <a:ext cx="3189514" cy="707886"/>
          </a:xfrm>
          <a:prstGeom prst="rect">
            <a:avLst/>
          </a:prstGeom>
          <a:noFill/>
        </p:spPr>
        <p:txBody>
          <a:bodyPr wrap="square" rtlCol="0">
            <a:spAutoFit/>
          </a:bodyPr>
          <a:lstStyle/>
          <a:p>
            <a:r>
              <a:rPr lang="en-IN" sz="4000" b="1" dirty="0">
                <a:ln w="6600">
                  <a:solidFill>
                    <a:schemeClr val="accent2"/>
                  </a:solidFill>
                  <a:prstDash val="solid"/>
                </a:ln>
                <a:solidFill>
                  <a:srgbClr val="FFFFFF"/>
                </a:solidFill>
                <a:effectLst>
                  <a:outerShdw dist="38100" dir="2700000" algn="tl" rotWithShape="0">
                    <a:schemeClr val="accent2"/>
                  </a:outerShdw>
                </a:effectLst>
              </a:rPr>
              <a:t>CONCLUSION</a:t>
            </a:r>
          </a:p>
        </p:txBody>
      </p:sp>
      <p:sp>
        <p:nvSpPr>
          <p:cNvPr id="3" name="TextBox 2">
            <a:extLst>
              <a:ext uri="{FF2B5EF4-FFF2-40B4-BE49-F238E27FC236}">
                <a16:creationId xmlns:a16="http://schemas.microsoft.com/office/drawing/2014/main" id="{0A77F5E1-911B-657B-9990-30A864D29275}"/>
              </a:ext>
            </a:extLst>
          </p:cNvPr>
          <p:cNvSpPr txBox="1"/>
          <p:nvPr/>
        </p:nvSpPr>
        <p:spPr>
          <a:xfrm>
            <a:off x="457200" y="1129004"/>
            <a:ext cx="11430000" cy="4247317"/>
          </a:xfrm>
          <a:prstGeom prst="rect">
            <a:avLst/>
          </a:prstGeom>
          <a:noFill/>
        </p:spPr>
        <p:txBody>
          <a:bodyPr wrap="square" rtlCol="0">
            <a:spAutoFit/>
          </a:bodyPr>
          <a:lstStyle/>
          <a:p>
            <a:pPr algn="l"/>
            <a:r>
              <a:rPr lang="en-US" b="1" i="0" dirty="0">
                <a:solidFill>
                  <a:srgbClr val="002060"/>
                </a:solidFill>
                <a:effectLst/>
                <a:latin typeface="Söhne"/>
              </a:rPr>
              <a:t>As we draw the curtains on our Weather Analysis Project, we reflect upon the journey we've undertaken through the realms of meteorological exploration. This endeavor has been a testament to the power of technology and data-driven insights in unraveling the mysteries of weather patterns.</a:t>
            </a:r>
          </a:p>
          <a:p>
            <a:pPr algn="l"/>
            <a:endParaRPr lang="en-US" b="1" i="0" dirty="0">
              <a:solidFill>
                <a:srgbClr val="002060"/>
              </a:solidFill>
              <a:effectLst/>
              <a:latin typeface="Söhne"/>
            </a:endParaRPr>
          </a:p>
          <a:p>
            <a:pPr algn="l"/>
            <a:r>
              <a:rPr lang="en-US" b="1" i="0" dirty="0">
                <a:solidFill>
                  <a:srgbClr val="002060"/>
                </a:solidFill>
                <a:effectLst/>
                <a:latin typeface="Söhne"/>
              </a:rPr>
              <a:t>Through the seamless integration of Excel, SQL, and Power BI, we've harnessed the full potential of these tools to unlock invaluable meteorological insights. Excel, with its robust data manipulation capabilities, served as our trusted companion in preparing and organizing vast troves of weather data. SQL, with its prowess in handling complex queries, allowed us to extract nuanced information and uncover hidden correlations within our datasets. And Power BI, with its visually captivating visualizations, transformed raw numbers into engaging temperature, wind, and humidity visualizations, breathing life into our findings.</a:t>
            </a:r>
          </a:p>
          <a:p>
            <a:pPr algn="l"/>
            <a:endParaRPr lang="en-US" b="1" dirty="0">
              <a:solidFill>
                <a:srgbClr val="002060"/>
              </a:solidFill>
              <a:latin typeface="Söhne"/>
            </a:endParaRPr>
          </a:p>
          <a:p>
            <a:pPr algn="l"/>
            <a:r>
              <a:rPr lang="en-US" b="1" i="0" dirty="0">
                <a:solidFill>
                  <a:srgbClr val="002060"/>
                </a:solidFill>
                <a:effectLst/>
                <a:latin typeface="Söhne"/>
              </a:rPr>
              <a:t>As we bid adieu to this Weather Analysis Project, let us carry forward the lessons learned and the insights gained, knowing that the tools of data analytics stand ready to illuminate the path ahead, guiding us through the ever-changing landscapes of our dynamic world.</a:t>
            </a:r>
          </a:p>
          <a:p>
            <a:endParaRPr lang="en-IN" dirty="0"/>
          </a:p>
        </p:txBody>
      </p:sp>
    </p:spTree>
    <p:extLst>
      <p:ext uri="{BB962C8B-B14F-4D97-AF65-F5344CB8AC3E}">
        <p14:creationId xmlns:p14="http://schemas.microsoft.com/office/powerpoint/2010/main" val="2515787191"/>
      </p:ext>
    </p:extLst>
  </p:cSld>
  <p:clrMapOvr>
    <a:masterClrMapping/>
  </p:clrMapOvr>
  <mc:AlternateContent xmlns:mc="http://schemas.openxmlformats.org/markup-compatibility/2006" xmlns:p14="http://schemas.microsoft.com/office/powerpoint/2010/main">
    <mc:Choice Requires="p14">
      <p:transition spd="slow" p14:dur="2000" advTm="40151"/>
    </mc:Choice>
    <mc:Fallback xmlns="">
      <p:transition spd="slow" advTm="401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6000">
              <a:schemeClr val="accent1">
                <a:lumMod val="57000"/>
                <a:lumOff val="43000"/>
              </a:schemeClr>
            </a:gs>
            <a:gs pos="0">
              <a:schemeClr val="accent1">
                <a:lumMod val="74000"/>
                <a:lumOff val="26000"/>
              </a:schemeClr>
            </a:gs>
            <a:gs pos="86000">
              <a:schemeClr val="accent1">
                <a:lumMod val="89000"/>
                <a:lumOff val="11000"/>
              </a:schemeClr>
            </a:gs>
            <a:gs pos="31000">
              <a:schemeClr val="accent1">
                <a:lumMod val="59000"/>
                <a:lumOff val="41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824FE-8195-028B-850F-F055C509A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0008" y="0"/>
            <a:ext cx="5361992" cy="6858000"/>
          </a:xfrm>
          <a:prstGeom prst="rect">
            <a:avLst/>
          </a:prstGeom>
        </p:spPr>
      </p:pic>
      <p:sp>
        <p:nvSpPr>
          <p:cNvPr id="4" name="TextBox 3">
            <a:extLst>
              <a:ext uri="{FF2B5EF4-FFF2-40B4-BE49-F238E27FC236}">
                <a16:creationId xmlns:a16="http://schemas.microsoft.com/office/drawing/2014/main" id="{F8C71543-CBCA-73AD-696C-7294D64F9820}"/>
              </a:ext>
            </a:extLst>
          </p:cNvPr>
          <p:cNvSpPr txBox="1"/>
          <p:nvPr/>
        </p:nvSpPr>
        <p:spPr>
          <a:xfrm>
            <a:off x="1138335" y="933062"/>
            <a:ext cx="6484776" cy="2800767"/>
          </a:xfrm>
          <a:prstGeom prst="rect">
            <a:avLst/>
          </a:prstGeom>
          <a:noFill/>
        </p:spPr>
        <p:txBody>
          <a:bodyPr wrap="square" rtlCol="0">
            <a:spAutoFit/>
          </a:bodyPr>
          <a:lstStyle/>
          <a:p>
            <a:r>
              <a:rPr lang="en-IN" sz="8800" b="1" dirty="0">
                <a:ln w="6600">
                  <a:solidFill>
                    <a:schemeClr val="accent2"/>
                  </a:solidFill>
                  <a:prstDash val="solid"/>
                </a:ln>
                <a:solidFill>
                  <a:srgbClr val="FFFFFF"/>
                </a:solidFill>
                <a:effectLst>
                  <a:outerShdw dist="38100" dir="2700000" algn="tl" rotWithShape="0">
                    <a:schemeClr val="accent2"/>
                  </a:outerShdw>
                </a:effectLst>
              </a:rPr>
              <a:t>POWER BI </a:t>
            </a:r>
            <a:br>
              <a:rPr lang="en-IN" sz="8800" b="1" dirty="0">
                <a:ln w="6600">
                  <a:solidFill>
                    <a:schemeClr val="accent2"/>
                  </a:solidFill>
                  <a:prstDash val="solid"/>
                </a:ln>
                <a:solidFill>
                  <a:srgbClr val="FFFFFF"/>
                </a:solidFill>
                <a:effectLst>
                  <a:outerShdw dist="38100" dir="2700000" algn="tl" rotWithShape="0">
                    <a:schemeClr val="accent2"/>
                  </a:outerShdw>
                </a:effectLst>
              </a:rPr>
            </a:br>
            <a:r>
              <a:rPr lang="en-IN" sz="8800" b="1" dirty="0">
                <a:ln w="6600">
                  <a:solidFill>
                    <a:schemeClr val="accent2"/>
                  </a:solidFill>
                  <a:prstDash val="solid"/>
                </a:ln>
                <a:solidFill>
                  <a:srgbClr val="FFFFFF"/>
                </a:solidFill>
                <a:effectLst>
                  <a:outerShdw dist="38100" dir="2700000" algn="tl" rotWithShape="0">
                    <a:schemeClr val="accent2"/>
                  </a:outerShdw>
                </a:effectLst>
              </a:rPr>
              <a:t>Statements</a:t>
            </a:r>
          </a:p>
        </p:txBody>
      </p:sp>
    </p:spTree>
    <p:extLst>
      <p:ext uri="{BB962C8B-B14F-4D97-AF65-F5344CB8AC3E}">
        <p14:creationId xmlns:p14="http://schemas.microsoft.com/office/powerpoint/2010/main" val="1367142654"/>
      </p:ext>
    </p:extLst>
  </p:cSld>
  <p:clrMapOvr>
    <a:masterClrMapping/>
  </p:clrMapOvr>
  <mc:AlternateContent xmlns:mc="http://schemas.openxmlformats.org/markup-compatibility/2006" xmlns:p14="http://schemas.microsoft.com/office/powerpoint/2010/main">
    <mc:Choice Requires="p14">
      <p:transition spd="slow" p14:dur="2000" advTm="6596"/>
    </mc:Choice>
    <mc:Fallback xmlns="">
      <p:transition spd="slow" advTm="659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6147C0-8841-0983-6B34-19619CE901F5}"/>
              </a:ext>
            </a:extLst>
          </p:cNvPr>
          <p:cNvSpPr txBox="1"/>
          <p:nvPr/>
        </p:nvSpPr>
        <p:spPr>
          <a:xfrm>
            <a:off x="4795840" y="257175"/>
            <a:ext cx="2600325" cy="510778"/>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IN" sz="2400" b="1" dirty="0">
                <a:ln w="6600">
                  <a:solidFill>
                    <a:schemeClr val="accent2"/>
                  </a:solidFill>
                  <a:prstDash val="solid"/>
                </a:ln>
                <a:solidFill>
                  <a:srgbClr val="FFFFFF"/>
                </a:solidFill>
                <a:effectLst>
                  <a:outerShdw dist="38100" dir="2700000" algn="tl" rotWithShape="0">
                    <a:schemeClr val="accent2"/>
                  </a:outerShdw>
                </a:effectLst>
              </a:rPr>
              <a:t>Humidity Analysis</a:t>
            </a:r>
          </a:p>
        </p:txBody>
      </p:sp>
      <p:pic>
        <p:nvPicPr>
          <p:cNvPr id="6" name="Picture 5">
            <a:extLst>
              <a:ext uri="{FF2B5EF4-FFF2-40B4-BE49-F238E27FC236}">
                <a16:creationId xmlns:a16="http://schemas.microsoft.com/office/drawing/2014/main" id="{64D92C8B-9DBC-2FF8-92AA-1B0E416A5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219" y="895351"/>
            <a:ext cx="11346025" cy="5962650"/>
          </a:xfrm>
          <a:prstGeom prst="rect">
            <a:avLst/>
          </a:prstGeom>
        </p:spPr>
      </p:pic>
    </p:spTree>
    <p:extLst>
      <p:ext uri="{BB962C8B-B14F-4D97-AF65-F5344CB8AC3E}">
        <p14:creationId xmlns:p14="http://schemas.microsoft.com/office/powerpoint/2010/main" val="1757795567"/>
      </p:ext>
    </p:extLst>
  </p:cSld>
  <p:clrMapOvr>
    <a:masterClrMapping/>
  </p:clrMapOvr>
  <mc:AlternateContent xmlns:mc="http://schemas.openxmlformats.org/markup-compatibility/2006" xmlns:p14="http://schemas.microsoft.com/office/powerpoint/2010/main">
    <mc:Choice Requires="p14">
      <p:transition spd="slow" p14:dur="2000" advTm="18757"/>
    </mc:Choice>
    <mc:Fallback xmlns="">
      <p:transition spd="slow" advTm="187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884BF-2738-F160-67E6-2CE969FD3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86" y="1166617"/>
            <a:ext cx="7284444" cy="3529208"/>
          </a:xfrm>
          <a:prstGeom prst="rect">
            <a:avLst/>
          </a:prstGeom>
        </p:spPr>
      </p:pic>
      <p:sp>
        <p:nvSpPr>
          <p:cNvPr id="2" name="TextBox 1">
            <a:extLst>
              <a:ext uri="{FF2B5EF4-FFF2-40B4-BE49-F238E27FC236}">
                <a16:creationId xmlns:a16="http://schemas.microsoft.com/office/drawing/2014/main" id="{58FCBE39-6BF4-0BA4-DA73-A211D4CAB182}"/>
              </a:ext>
            </a:extLst>
          </p:cNvPr>
          <p:cNvSpPr txBox="1"/>
          <p:nvPr/>
        </p:nvSpPr>
        <p:spPr>
          <a:xfrm>
            <a:off x="8101737" y="289249"/>
            <a:ext cx="3928877" cy="4555093"/>
          </a:xfrm>
          <a:prstGeom prst="rect">
            <a:avLst/>
          </a:prstGeom>
          <a:noFill/>
        </p:spPr>
        <p:txBody>
          <a:bodyPr wrap="square" rtlCol="0">
            <a:spAutoFit/>
          </a:bodyPr>
          <a:lstStyle/>
          <a:p>
            <a:r>
              <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Can you build a Line Chart to show Average Humidity trends by Cities ?</a:t>
            </a:r>
          </a:p>
          <a:p>
            <a:endParaRPr lang="en-IN" sz="2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r>
              <a:rPr lang="en-IN" sz="2400" b="1" dirty="0">
                <a:ln w="6600">
                  <a:solidFill>
                    <a:schemeClr val="accent2"/>
                  </a:solidFill>
                  <a:prstDash val="solid"/>
                </a:ln>
                <a:solidFill>
                  <a:srgbClr val="FFFFFF"/>
                </a:solidFill>
                <a:effectLst>
                  <a:outerShdw dist="38100" dir="2700000" algn="tl" rotWithShape="0">
                    <a:schemeClr val="accent2"/>
                  </a:outerShdw>
                </a:effectLst>
              </a:rPr>
              <a:t>The Power BI Line Chart show the trends of humidity over cities. It Revealed the trends of Average humidity by cities</a:t>
            </a:r>
            <a:br>
              <a:rPr lang="en-IN" dirty="0"/>
            </a:br>
            <a:br>
              <a:rPr lang="en-IN" dirty="0"/>
            </a:br>
            <a:endParaRPr lang="en-IN" dirty="0"/>
          </a:p>
        </p:txBody>
      </p:sp>
      <p:graphicFrame>
        <p:nvGraphicFramePr>
          <p:cNvPr id="3" name="Table 2">
            <a:extLst>
              <a:ext uri="{FF2B5EF4-FFF2-40B4-BE49-F238E27FC236}">
                <a16:creationId xmlns:a16="http://schemas.microsoft.com/office/drawing/2014/main" id="{8AEF9A29-177F-B9BA-FEB9-9AC406D2F3B3}"/>
              </a:ext>
            </a:extLst>
          </p:cNvPr>
          <p:cNvGraphicFramePr>
            <a:graphicFrameLocks noGrp="1"/>
          </p:cNvGraphicFramePr>
          <p:nvPr/>
        </p:nvGraphicFramePr>
        <p:xfrm>
          <a:off x="8061649" y="317241"/>
          <a:ext cx="3918857" cy="4105469"/>
        </p:xfrm>
        <a:graphic>
          <a:graphicData uri="http://schemas.openxmlformats.org/drawingml/2006/table">
            <a:tbl>
              <a:tblPr/>
              <a:tblGrid>
                <a:gridCol w="3918857">
                  <a:extLst>
                    <a:ext uri="{9D8B030D-6E8A-4147-A177-3AD203B41FA5}">
                      <a16:colId xmlns:a16="http://schemas.microsoft.com/office/drawing/2014/main" val="1724719271"/>
                    </a:ext>
                  </a:extLst>
                </a:gridCol>
              </a:tblGrid>
              <a:tr h="4105469">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222140069"/>
                  </a:ext>
                </a:extLst>
              </a:tr>
            </a:tbl>
          </a:graphicData>
        </a:graphic>
      </p:graphicFrame>
    </p:spTree>
    <p:extLst>
      <p:ext uri="{BB962C8B-B14F-4D97-AF65-F5344CB8AC3E}">
        <p14:creationId xmlns:p14="http://schemas.microsoft.com/office/powerpoint/2010/main" val="3721086609"/>
      </p:ext>
    </p:extLst>
  </p:cSld>
  <p:clrMapOvr>
    <a:masterClrMapping/>
  </p:clrMapOvr>
  <mc:AlternateContent xmlns:mc="http://schemas.openxmlformats.org/markup-compatibility/2006" xmlns:p14="http://schemas.microsoft.com/office/powerpoint/2010/main">
    <mc:Choice Requires="p14">
      <p:transition spd="slow" p14:dur="2000" advTm="39901"/>
    </mc:Choice>
    <mc:Fallback xmlns="">
      <p:transition spd="slow" advTm="3990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8520AF-C200-FA46-CE48-1F1578DA8674}"/>
              </a:ext>
            </a:extLst>
          </p:cNvPr>
          <p:cNvSpPr txBox="1"/>
          <p:nvPr/>
        </p:nvSpPr>
        <p:spPr>
          <a:xfrm>
            <a:off x="6820678" y="550506"/>
            <a:ext cx="4702628" cy="3724096"/>
          </a:xfrm>
          <a:prstGeom prst="rect">
            <a:avLst/>
          </a:prstGeom>
          <a:noFill/>
        </p:spPr>
        <p:txBody>
          <a:bodyPr wrap="square" rtlCol="0">
            <a:spAutoFit/>
          </a:bodyPr>
          <a:lstStyle/>
          <a:p>
            <a:r>
              <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Show the Donut Chart to divide Humidity by years?</a:t>
            </a:r>
          </a:p>
          <a:p>
            <a:endParaRPr lang="en-IN" dirty="0"/>
          </a:p>
          <a:p>
            <a:r>
              <a:rPr lang="en-IN" sz="2400" b="1" dirty="0">
                <a:ln w="6600">
                  <a:solidFill>
                    <a:schemeClr val="accent2"/>
                  </a:solidFill>
                  <a:prstDash val="solid"/>
                </a:ln>
                <a:solidFill>
                  <a:srgbClr val="FFFFFF"/>
                </a:solidFill>
                <a:effectLst>
                  <a:outerShdw dist="38100" dir="2700000" algn="tl" rotWithShape="0">
                    <a:schemeClr val="accent2"/>
                  </a:outerShdw>
                </a:effectLst>
              </a:rPr>
              <a:t>The Power BI Donut Chart shows the Humidity by year. Divide the Humidity by years to showcase the Humidity also as percentage, here you can see 2012 has low humidity and 2014 has high humidity</a:t>
            </a:r>
          </a:p>
          <a:p>
            <a:endParaRPr lang="en-IN" dirty="0"/>
          </a:p>
        </p:txBody>
      </p:sp>
      <p:pic>
        <p:nvPicPr>
          <p:cNvPr id="4" name="Picture 3">
            <a:extLst>
              <a:ext uri="{FF2B5EF4-FFF2-40B4-BE49-F238E27FC236}">
                <a16:creationId xmlns:a16="http://schemas.microsoft.com/office/drawing/2014/main" id="{FD809801-C203-D9E0-5E1C-4CA7FDA5FE7B}"/>
              </a:ext>
            </a:extLst>
          </p:cNvPr>
          <p:cNvPicPr>
            <a:picLocks noChangeAspect="1"/>
          </p:cNvPicPr>
          <p:nvPr/>
        </p:nvPicPr>
        <p:blipFill>
          <a:blip r:embed="rId2"/>
          <a:stretch>
            <a:fillRect/>
          </a:stretch>
        </p:blipFill>
        <p:spPr>
          <a:xfrm>
            <a:off x="922084" y="906019"/>
            <a:ext cx="4096322" cy="3086531"/>
          </a:xfrm>
          <a:prstGeom prst="rect">
            <a:avLst/>
          </a:prstGeom>
        </p:spPr>
      </p:pic>
      <p:graphicFrame>
        <p:nvGraphicFramePr>
          <p:cNvPr id="7" name="Table 6">
            <a:extLst>
              <a:ext uri="{FF2B5EF4-FFF2-40B4-BE49-F238E27FC236}">
                <a16:creationId xmlns:a16="http://schemas.microsoft.com/office/drawing/2014/main" id="{177302A2-E9EB-CACD-B26D-26C68D70E30D}"/>
              </a:ext>
            </a:extLst>
          </p:cNvPr>
          <p:cNvGraphicFramePr>
            <a:graphicFrameLocks noGrp="1"/>
          </p:cNvGraphicFramePr>
          <p:nvPr/>
        </p:nvGraphicFramePr>
        <p:xfrm>
          <a:off x="6746033" y="541176"/>
          <a:ext cx="4683967" cy="3629608"/>
        </p:xfrm>
        <a:graphic>
          <a:graphicData uri="http://schemas.openxmlformats.org/drawingml/2006/table">
            <a:tbl>
              <a:tblPr/>
              <a:tblGrid>
                <a:gridCol w="4683967">
                  <a:extLst>
                    <a:ext uri="{9D8B030D-6E8A-4147-A177-3AD203B41FA5}">
                      <a16:colId xmlns:a16="http://schemas.microsoft.com/office/drawing/2014/main" val="1269550212"/>
                    </a:ext>
                  </a:extLst>
                </a:gridCol>
              </a:tblGrid>
              <a:tr h="3629608">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751196380"/>
                  </a:ext>
                </a:extLst>
              </a:tr>
            </a:tbl>
          </a:graphicData>
        </a:graphic>
      </p:graphicFrame>
    </p:spTree>
    <p:extLst>
      <p:ext uri="{BB962C8B-B14F-4D97-AF65-F5344CB8AC3E}">
        <p14:creationId xmlns:p14="http://schemas.microsoft.com/office/powerpoint/2010/main" val="3175114619"/>
      </p:ext>
    </p:extLst>
  </p:cSld>
  <p:clrMapOvr>
    <a:masterClrMapping/>
  </p:clrMapOvr>
  <mc:AlternateContent xmlns:mc="http://schemas.openxmlformats.org/markup-compatibility/2006" xmlns:p14="http://schemas.microsoft.com/office/powerpoint/2010/main">
    <mc:Choice Requires="p14">
      <p:transition spd="slow" p14:dur="2000" advTm="24861"/>
    </mc:Choice>
    <mc:Fallback xmlns="">
      <p:transition spd="slow" advTm="2486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56000"/>
          </a:schemeClr>
        </a:solidFill>
        <a:effectLst/>
      </p:bgPr>
    </p:bg>
    <p:spTree>
      <p:nvGrpSpPr>
        <p:cNvPr id="1" name="">
          <a:extLst>
            <a:ext uri="{FF2B5EF4-FFF2-40B4-BE49-F238E27FC236}">
              <a16:creationId xmlns:a16="http://schemas.microsoft.com/office/drawing/2014/main" id="{968A229D-D916-2478-1C49-EACB8668B7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FCA392-EF40-0534-04D0-6778FD26B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928" y="842750"/>
            <a:ext cx="5448809" cy="3862600"/>
          </a:xfrm>
          <a:prstGeom prst="rect">
            <a:avLst/>
          </a:prstGeom>
        </p:spPr>
      </p:pic>
      <p:sp>
        <p:nvSpPr>
          <p:cNvPr id="4" name="TextBox 3">
            <a:extLst>
              <a:ext uri="{FF2B5EF4-FFF2-40B4-BE49-F238E27FC236}">
                <a16:creationId xmlns:a16="http://schemas.microsoft.com/office/drawing/2014/main" id="{4194CAFE-276A-E464-0A1F-D37E18532741}"/>
              </a:ext>
            </a:extLst>
          </p:cNvPr>
          <p:cNvSpPr txBox="1"/>
          <p:nvPr/>
        </p:nvSpPr>
        <p:spPr>
          <a:xfrm>
            <a:off x="7277878" y="755780"/>
            <a:ext cx="4572000" cy="4185761"/>
          </a:xfrm>
          <a:prstGeom prst="rect">
            <a:avLst/>
          </a:prstGeom>
          <a:noFill/>
        </p:spPr>
        <p:txBody>
          <a:bodyPr wrap="square" rtlCol="0">
            <a:spAutoFit/>
          </a:bodyPr>
          <a:lstStyle/>
          <a:p>
            <a:r>
              <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Show the Pie Chart to show Continents by Years ?</a:t>
            </a:r>
          </a:p>
          <a:p>
            <a:endParaRPr lang="en-IN" dirty="0"/>
          </a:p>
          <a:p>
            <a:r>
              <a:rPr lang="en-IN" sz="2400" b="1" dirty="0">
                <a:ln w="6600">
                  <a:solidFill>
                    <a:schemeClr val="accent2"/>
                  </a:solidFill>
                  <a:prstDash val="solid"/>
                </a:ln>
                <a:solidFill>
                  <a:srgbClr val="FFFFFF"/>
                </a:solidFill>
                <a:effectLst>
                  <a:outerShdw dist="38100" dir="2700000" algn="tl" rotWithShape="0">
                    <a:schemeClr val="accent2"/>
                  </a:outerShdw>
                </a:effectLst>
              </a:rPr>
              <a:t>The Power BI Pie Chart shows the Humidity by Continents, here you can see Asia has Low humidity  which can lead to evaporation, causing the air to feel drier and cooler and North America has high humidity which  increase risk of </a:t>
            </a:r>
            <a:r>
              <a:rPr lang="en-IN" sz="2400" b="1" dirty="0" err="1">
                <a:ln w="6600">
                  <a:solidFill>
                    <a:schemeClr val="accent2"/>
                  </a:solidFill>
                  <a:prstDash val="solid"/>
                </a:ln>
                <a:solidFill>
                  <a:srgbClr val="FFFFFF"/>
                </a:solidFill>
                <a:effectLst>
                  <a:outerShdw dist="38100" dir="2700000" algn="tl" rotWithShape="0">
                    <a:schemeClr val="accent2"/>
                  </a:outerShdw>
                </a:effectLst>
              </a:rPr>
              <a:t>mold</a:t>
            </a:r>
            <a:r>
              <a:rPr lang="en-IN" sz="2400" b="1" dirty="0">
                <a:ln w="6600">
                  <a:solidFill>
                    <a:schemeClr val="accent2"/>
                  </a:solidFill>
                  <a:prstDash val="solid"/>
                </a:ln>
                <a:solidFill>
                  <a:srgbClr val="FFFFFF"/>
                </a:solidFill>
                <a:effectLst>
                  <a:outerShdw dist="38100" dir="2700000" algn="tl" rotWithShape="0">
                    <a:schemeClr val="accent2"/>
                  </a:outerShdw>
                </a:effectLst>
              </a:rPr>
              <a:t>, mildew and bacteria growth</a:t>
            </a:r>
          </a:p>
        </p:txBody>
      </p:sp>
    </p:spTree>
    <p:extLst>
      <p:ext uri="{BB962C8B-B14F-4D97-AF65-F5344CB8AC3E}">
        <p14:creationId xmlns:p14="http://schemas.microsoft.com/office/powerpoint/2010/main" val="691973540"/>
      </p:ext>
    </p:extLst>
  </p:cSld>
  <p:clrMapOvr>
    <a:masterClrMapping/>
  </p:clrMapOvr>
  <mc:AlternateContent xmlns:mc="http://schemas.openxmlformats.org/markup-compatibility/2006" xmlns:p14="http://schemas.microsoft.com/office/powerpoint/2010/main">
    <mc:Choice Requires="p14">
      <p:transition spd="slow" p14:dur="2000" advTm="20985"/>
    </mc:Choice>
    <mc:Fallback xmlns="">
      <p:transition spd="slow" advTm="20985"/>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1269</TotalTime>
  <Words>2360</Words>
  <Application>Microsoft Office PowerPoint</Application>
  <PresentationFormat>Widescreen</PresentationFormat>
  <Paragraphs>134</Paragraphs>
  <Slides>44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Google Sans Text</vt:lpstr>
      <vt:lpstr>Plus Jakarta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 Thakur</dc:creator>
  <cp:lastModifiedBy>Amit Thakur</cp:lastModifiedBy>
  <cp:revision>8</cp:revision>
  <dcterms:created xsi:type="dcterms:W3CDTF">2024-02-07T04:37:44Z</dcterms:created>
  <dcterms:modified xsi:type="dcterms:W3CDTF">2024-02-08T18:54:22Z</dcterms:modified>
</cp:coreProperties>
</file>